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4"/>
  </p:notesMasterIdLst>
  <p:sldIdLst>
    <p:sldId id="256" r:id="rId3"/>
    <p:sldId id="942" r:id="rId4"/>
    <p:sldId id="257" r:id="rId5"/>
    <p:sldId id="269" r:id="rId6"/>
    <p:sldId id="267" r:id="rId7"/>
    <p:sldId id="268" r:id="rId8"/>
    <p:sldId id="266" r:id="rId9"/>
    <p:sldId id="259" r:id="rId10"/>
    <p:sldId id="262" r:id="rId11"/>
    <p:sldId id="261" r:id="rId12"/>
    <p:sldId id="265" r:id="rId13"/>
    <p:sldId id="270" r:id="rId14"/>
    <p:sldId id="274" r:id="rId15"/>
    <p:sldId id="300" r:id="rId16"/>
    <p:sldId id="271" r:id="rId17"/>
    <p:sldId id="272" r:id="rId18"/>
    <p:sldId id="286" r:id="rId19"/>
    <p:sldId id="273" r:id="rId20"/>
    <p:sldId id="276" r:id="rId21"/>
    <p:sldId id="277" r:id="rId22"/>
    <p:sldId id="279" r:id="rId23"/>
    <p:sldId id="278" r:id="rId24"/>
    <p:sldId id="280" r:id="rId25"/>
    <p:sldId id="282" r:id="rId26"/>
    <p:sldId id="285" r:id="rId27"/>
    <p:sldId id="283" r:id="rId28"/>
    <p:sldId id="284" r:id="rId29"/>
    <p:sldId id="288" r:id="rId30"/>
    <p:sldId id="290" r:id="rId31"/>
    <p:sldId id="289" r:id="rId32"/>
    <p:sldId id="291" r:id="rId33"/>
    <p:sldId id="292" r:id="rId34"/>
    <p:sldId id="293" r:id="rId35"/>
    <p:sldId id="294" r:id="rId36"/>
    <p:sldId id="296" r:id="rId37"/>
    <p:sldId id="297" r:id="rId38"/>
    <p:sldId id="299" r:id="rId39"/>
    <p:sldId id="295" r:id="rId40"/>
    <p:sldId id="298" r:id="rId41"/>
    <p:sldId id="941" r:id="rId42"/>
    <p:sldId id="281"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Ellis" initials="AE" lastIdx="3" clrIdx="0">
    <p:extLst>
      <p:ext uri="{19B8F6BF-5375-455C-9EA6-DF929625EA0E}">
        <p15:presenceInfo xmlns:p15="http://schemas.microsoft.com/office/powerpoint/2012/main" userId="ca4f42ead0321727" providerId="Windows Live"/>
      </p:ext>
    </p:extLst>
  </p:cmAuthor>
  <p:cmAuthor id="2" name="McGill, Deborah" initials="MD" lastIdx="1" clrIdx="1">
    <p:extLst>
      <p:ext uri="{19B8F6BF-5375-455C-9EA6-DF929625EA0E}">
        <p15:presenceInfo xmlns:p15="http://schemas.microsoft.com/office/powerpoint/2012/main" userId="S::dmcgill@ad.unc.edu::a0cc9060-c0e4-4a98-930d-2082d949b5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661F"/>
    <a:srgbClr val="005268"/>
    <a:srgbClr val="4F81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842" autoAdjust="0"/>
    <p:restoredTop sz="84859" autoAdjust="0"/>
  </p:normalViewPr>
  <p:slideViewPr>
    <p:cSldViewPr>
      <p:cViewPr varScale="1">
        <p:scale>
          <a:sx n="65" d="100"/>
          <a:sy n="65" d="100"/>
        </p:scale>
        <p:origin x="1482" y="78"/>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788" y="-15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072BD5-5116-416C-B781-2FBAAD9E4E49}" type="datetimeFigureOut">
              <a:rPr lang="en-US" smtClean="0"/>
              <a:pPr/>
              <a:t>9/23/2019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C417D0B-DD11-46B7-A44F-173E306A20CB}" type="slidenum">
              <a:rPr lang="en-US" smtClean="0"/>
              <a:pPr/>
              <a:t>‹#›</a:t>
            </a:fld>
            <a:endParaRPr lang="en-US" dirty="0"/>
          </a:p>
        </p:txBody>
      </p:sp>
    </p:spTree>
    <p:extLst>
      <p:ext uri="{BB962C8B-B14F-4D97-AF65-F5344CB8AC3E}">
        <p14:creationId xmlns:p14="http://schemas.microsoft.com/office/powerpoint/2010/main" val="103813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easureevaluation.org/resources/tools/hiv-aids/plac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17D0B-DD11-46B7-A44F-173E306A20CB}" type="slidenum">
              <a:rPr lang="en-US" smtClean="0"/>
              <a:pPr/>
              <a:t>1</a:t>
            </a:fld>
            <a:endParaRPr lang="en-US" dirty="0"/>
          </a:p>
        </p:txBody>
      </p:sp>
    </p:spTree>
    <p:extLst>
      <p:ext uri="{BB962C8B-B14F-4D97-AF65-F5344CB8AC3E}">
        <p14:creationId xmlns:p14="http://schemas.microsoft.com/office/powerpoint/2010/main" val="320800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Give one tally sheet (Step 2.12 of the Fieldwork Implementation Guide) and one PLACE Form A and one </a:t>
            </a:r>
            <a:r>
              <a:rPr lang="en-US" sz="1200" i="1" kern="1200" dirty="0">
                <a:solidFill>
                  <a:schemeClr val="tx1"/>
                </a:solidFill>
                <a:effectLst/>
                <a:latin typeface="+mn-lt"/>
                <a:ea typeface="+mn-ea"/>
                <a:cs typeface="+mn-cs"/>
              </a:rPr>
              <a:t>Form A Fact Sheet for Informed Consent by a Community Informant (both in Step 2.8 of the guide)</a:t>
            </a:r>
            <a:r>
              <a:rPr lang="en-US" i="1" dirty="0"/>
              <a:t> to each interviewer. These materials are also available as discrete files in the PLACE Tool Kit, online.</a:t>
            </a:r>
          </a:p>
        </p:txBody>
      </p:sp>
      <p:sp>
        <p:nvSpPr>
          <p:cNvPr id="4" name="Slide Number Placeholder 3"/>
          <p:cNvSpPr>
            <a:spLocks noGrp="1"/>
          </p:cNvSpPr>
          <p:nvPr>
            <p:ph type="sldNum" sz="quarter" idx="10"/>
          </p:nvPr>
        </p:nvSpPr>
        <p:spPr/>
        <p:txBody>
          <a:bodyPr/>
          <a:lstStyle/>
          <a:p>
            <a:fld id="{CC417D0B-DD11-46B7-A44F-173E306A20CB}" type="slidenum">
              <a:rPr lang="en-US" smtClean="0"/>
              <a:pPr/>
              <a:t>10</a:t>
            </a:fld>
            <a:endParaRPr lang="en-US" dirty="0"/>
          </a:p>
        </p:txBody>
      </p:sp>
    </p:spTree>
    <p:extLst>
      <p:ext uri="{BB962C8B-B14F-4D97-AF65-F5344CB8AC3E}">
        <p14:creationId xmlns:p14="http://schemas.microsoft.com/office/powerpoint/2010/main" val="355332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i="1" dirty="0"/>
              <a:t>Note: Modify slide to show a picture of the tally sheet as adapted for this study.</a:t>
            </a:r>
          </a:p>
          <a:p>
            <a:endParaRPr lang="en-US" dirty="0"/>
          </a:p>
          <a:p>
            <a:r>
              <a:rPr lang="en-US" dirty="0"/>
              <a:t>The tally sheet is used to indicate the targeted types of informants and to record the types interviewed. You will notice the types of informants identified to be knowledgeable about where people meet new sex partners. Some types were identified because they move people around and know where they are going, such as taxi drivers. People associated with venues, such as a bar owner or employee or someone having a beer, are already knowledgeable about one venue and so may know where else people go. Some people are at higher risk for HIV, such as the key populations listed here. We want to know from them where other members of their population go. We want to interview people of different ages and different socioeconomic status to make sure we are getting a complete list of venues, so you will see youth in school and youth out of school, but also business person, street vendor, and even people who stay in one place all day but observe what occurs in the community. People who work in healthcare or nongovernmental organizations may also have good information. And military personnel will know where men away from their families go, and police will know about the nightlife in a community.</a:t>
            </a:r>
          </a:p>
          <a:p>
            <a:endParaRPr lang="en-US" dirty="0"/>
          </a:p>
          <a:p>
            <a:r>
              <a:rPr lang="en-US" dirty="0"/>
              <a:t>This is how you use this form:</a:t>
            </a:r>
          </a:p>
          <a:p>
            <a:endParaRPr lang="en-US" dirty="0"/>
          </a:p>
          <a:p>
            <a:r>
              <a:rPr lang="en-US" dirty="0"/>
              <a:t>The</a:t>
            </a:r>
            <a:r>
              <a:rPr lang="en-US" baseline="0" dirty="0"/>
              <a:t> supervisor will fill in the District, Selected Area, and the Target column.</a:t>
            </a:r>
          </a:p>
          <a:p>
            <a:endParaRPr lang="en-US" baseline="0" dirty="0"/>
          </a:p>
          <a:p>
            <a:r>
              <a:rPr lang="en-US" baseline="0" dirty="0"/>
              <a:t>Each interviewer will fill in his or her name, ID number, and the date of data collection. </a:t>
            </a:r>
          </a:p>
          <a:p>
            <a:endParaRPr lang="en-US" baseline="0" dirty="0"/>
          </a:p>
          <a:p>
            <a:r>
              <a:rPr lang="en-US" baseline="0" dirty="0"/>
              <a:t>If the Fieldwork Supervisor wants specific interviewers to have a certain targeted type of informant, the supervisor may fill in the interviewer name and ID number. </a:t>
            </a:r>
          </a:p>
          <a:p>
            <a:endParaRPr lang="en-US" baseline="0" dirty="0"/>
          </a:p>
          <a:p>
            <a:r>
              <a:rPr lang="en-US" baseline="0" dirty="0"/>
              <a:t>During fieldwork, the interviewer will use the tally column to mark the types of informants interviewed, one mark for each. At the end of the day, the interviewer will add up the tally marks and enter the number in the “Total” column.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C417D0B-DD11-46B7-A44F-173E306A20CB}" type="slidenum">
              <a:rPr lang="en-US" smtClean="0"/>
              <a:pPr/>
              <a:t>11</a:t>
            </a:fld>
            <a:endParaRPr lang="en-US" dirty="0"/>
          </a:p>
        </p:txBody>
      </p:sp>
    </p:spTree>
    <p:extLst>
      <p:ext uri="{BB962C8B-B14F-4D97-AF65-F5344CB8AC3E}">
        <p14:creationId xmlns:p14="http://schemas.microsoft.com/office/powerpoint/2010/main" val="38422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Modify slide to show a picture of the tally sheet as adapted for this study.</a:t>
            </a:r>
          </a:p>
          <a:p>
            <a:endParaRPr lang="en-US" dirty="0"/>
          </a:p>
          <a:p>
            <a:r>
              <a:rPr lang="en-US" dirty="0"/>
              <a:t>Here is an example of a tally sheet filled in by the supervisor prior to fieldwork. These community informant interviews will take place in Central District in the selected area we are calling City Center.</a:t>
            </a:r>
          </a:p>
          <a:p>
            <a:endParaRPr lang="en-US" dirty="0"/>
          </a:p>
          <a:p>
            <a:r>
              <a:rPr lang="en-US" dirty="0"/>
              <a:t>This interviewer is assigned a target of 10 informants: four taxi drivers, one bar owner or worker, one security guard, one woman exchanging sex for money/female sex worker, and two military personnel or policemen. </a:t>
            </a:r>
          </a:p>
          <a:p>
            <a:endParaRPr lang="en-US" dirty="0"/>
          </a:p>
          <a:p>
            <a:r>
              <a:rPr lang="en-US" dirty="0"/>
              <a:t>There is one type of informant that is marked “unassigned.” This means that the interviewer should look for another type of informant to interview. This respondent may be from the types that have no target listed, such as a truck driver, a community leader, or a young person out of school. If the interviewer finds another informant who knows what occurs in the community but no type of informant listed describes that person, the interviewer marks “other.” An example is a liquor store owner.</a:t>
            </a:r>
          </a:p>
        </p:txBody>
      </p:sp>
      <p:sp>
        <p:nvSpPr>
          <p:cNvPr id="4" name="Slide Number Placeholder 3"/>
          <p:cNvSpPr>
            <a:spLocks noGrp="1"/>
          </p:cNvSpPr>
          <p:nvPr>
            <p:ph type="sldNum" sz="quarter" idx="10"/>
          </p:nvPr>
        </p:nvSpPr>
        <p:spPr/>
        <p:txBody>
          <a:bodyPr/>
          <a:lstStyle/>
          <a:p>
            <a:fld id="{CC417D0B-DD11-46B7-A44F-173E306A20CB}" type="slidenum">
              <a:rPr lang="en-US" smtClean="0"/>
              <a:pPr/>
              <a:t>12</a:t>
            </a:fld>
            <a:endParaRPr lang="en-US" dirty="0"/>
          </a:p>
        </p:txBody>
      </p:sp>
    </p:spTree>
    <p:extLst>
      <p:ext uri="{BB962C8B-B14F-4D97-AF65-F5344CB8AC3E}">
        <p14:creationId xmlns:p14="http://schemas.microsoft.com/office/powerpoint/2010/main" val="2936059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we can’t cover the entire country, the National Steering Committee has selected specific areas to be covered. It selected areas in districts that can be referred to as subdistricts. </a:t>
            </a:r>
          </a:p>
          <a:p>
            <a:endParaRPr lang="en-US" dirty="0"/>
          </a:p>
          <a:p>
            <a:r>
              <a:rPr lang="en-US" dirty="0"/>
              <a:t>The sample Tally Sheet says the selected area is called City Center. Continuing with this example, note that the interviewers should be aware of the boundaries. Different people might not agree on what the boundaries of City Center are. For the purposes of PLACE, the boundaries of City Center have been established and the interviewers should keep them in mind during fieldwork.</a:t>
            </a:r>
          </a:p>
          <a:p>
            <a:endParaRPr lang="en-US" dirty="0"/>
          </a:p>
          <a:p>
            <a:r>
              <a:rPr lang="en-US" dirty="0"/>
              <a:t>Focus on finding informants within the boundaries. Ask the community informants to name venues within those boundaries. They may name venues outside the boundaries and it is ok to find out information about them, but remember that the focus is City Center. </a:t>
            </a:r>
          </a:p>
          <a:p>
            <a:endParaRPr lang="en-US" dirty="0"/>
          </a:p>
          <a:p>
            <a:r>
              <a:rPr lang="en-US" dirty="0"/>
              <a:t>If you do not know the boundaries of a selected area for fieldwork, ask the Fieldwork Supervisor.</a:t>
            </a:r>
          </a:p>
        </p:txBody>
      </p:sp>
      <p:sp>
        <p:nvSpPr>
          <p:cNvPr id="4" name="Slide Number Placeholder 3"/>
          <p:cNvSpPr>
            <a:spLocks noGrp="1"/>
          </p:cNvSpPr>
          <p:nvPr>
            <p:ph type="sldNum" sz="quarter" idx="10"/>
          </p:nvPr>
        </p:nvSpPr>
        <p:spPr/>
        <p:txBody>
          <a:bodyPr/>
          <a:lstStyle/>
          <a:p>
            <a:fld id="{CC417D0B-DD11-46B7-A44F-173E306A20CB}" type="slidenum">
              <a:rPr lang="en-US" smtClean="0"/>
              <a:pPr/>
              <a:t>13</a:t>
            </a:fld>
            <a:endParaRPr lang="en-US" dirty="0"/>
          </a:p>
        </p:txBody>
      </p:sp>
    </p:spTree>
    <p:extLst>
      <p:ext uri="{BB962C8B-B14F-4D97-AF65-F5344CB8AC3E}">
        <p14:creationId xmlns:p14="http://schemas.microsoft.com/office/powerpoint/2010/main" val="1316330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all selected areas in this application of PLACE are PPAs, this slide can be deleted. The purpose of this slide is to explain why sometimes we refer to PPAs and why some selected areas are not PPAs.</a:t>
            </a:r>
          </a:p>
          <a:p>
            <a:endParaRPr lang="en-US" dirty="0"/>
          </a:p>
          <a:p>
            <a:r>
              <a:rPr lang="en-US" dirty="0"/>
              <a:t>In these slides and in the forms for PLACE, you will see the term “selected area.” Often a selected area is a PPA. PPAs are areas for conducting PLACE that were identified because of known activity making them a priority for HIV prevention programs. An example is a neighborhood known for female sex workers. </a:t>
            </a:r>
          </a:p>
          <a:p>
            <a:endParaRPr lang="en-US" dirty="0"/>
          </a:p>
          <a:p>
            <a:r>
              <a:rPr lang="en-US" dirty="0"/>
              <a:t>Some areas are picked randomly and are not known for any risky activity. They are not considered PPAs but are nevertheless areas selected for PLACE.</a:t>
            </a:r>
          </a:p>
          <a:p>
            <a:endParaRPr lang="en-US" dirty="0"/>
          </a:p>
          <a:p>
            <a:endParaRPr lang="en-US" dirty="0"/>
          </a:p>
        </p:txBody>
      </p:sp>
      <p:sp>
        <p:nvSpPr>
          <p:cNvPr id="4" name="Slide Number Placeholder 3"/>
          <p:cNvSpPr>
            <a:spLocks noGrp="1"/>
          </p:cNvSpPr>
          <p:nvPr>
            <p:ph type="sldNum" sz="quarter" idx="10"/>
          </p:nvPr>
        </p:nvSpPr>
        <p:spPr/>
        <p:txBody>
          <a:bodyPr/>
          <a:lstStyle/>
          <a:p>
            <a:fld id="{CC417D0B-DD11-46B7-A44F-173E306A20CB}" type="slidenum">
              <a:rPr lang="en-US" smtClean="0"/>
              <a:pPr/>
              <a:t>14</a:t>
            </a:fld>
            <a:endParaRPr lang="en-US" dirty="0"/>
          </a:p>
        </p:txBody>
      </p:sp>
    </p:spTree>
    <p:extLst>
      <p:ext uri="{BB962C8B-B14F-4D97-AF65-F5344CB8AC3E}">
        <p14:creationId xmlns:p14="http://schemas.microsoft.com/office/powerpoint/2010/main" val="2479565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same form filled in by the interviewer named Mary, who has the ID number “12.” Fieldwork was done on June 11, 2018.</a:t>
            </a:r>
          </a:p>
          <a:p>
            <a:endParaRPr lang="en-US" dirty="0"/>
          </a:p>
          <a:p>
            <a:r>
              <a:rPr lang="en-US" dirty="0"/>
              <a:t>She had a target of four taxi drivers. She marked the “tally” column with a line each time she interviewed a taxi driver. At the end of the day, she totaled the tally marks and wrote “4” in the “total” column.</a:t>
            </a:r>
          </a:p>
          <a:p>
            <a:endParaRPr lang="en-US" dirty="0"/>
          </a:p>
          <a:p>
            <a:r>
              <a:rPr lang="en-US" dirty="0"/>
              <a:t>She met the targets for bar owner or worker, security guard, and military/police.</a:t>
            </a:r>
          </a:p>
          <a:p>
            <a:endParaRPr lang="en-US" dirty="0"/>
          </a:p>
          <a:p>
            <a:r>
              <a:rPr lang="en-US" dirty="0"/>
              <a:t>She was unable to find a female sex worker to interview. So, she made no tally marks and after fieldwork recorded “0” as the total.</a:t>
            </a:r>
          </a:p>
          <a:p>
            <a:endParaRPr lang="en-US" dirty="0"/>
          </a:p>
          <a:p>
            <a:r>
              <a:rPr lang="en-US" dirty="0"/>
              <a:t>However, she did interview 10 people. She found an individual at a venue, so marked a tally in that row. She also interviewed a street vendor.</a:t>
            </a:r>
          </a:p>
          <a:p>
            <a:endParaRPr lang="en-US" dirty="0"/>
          </a:p>
          <a:p>
            <a:r>
              <a:rPr lang="en-US" dirty="0"/>
              <a:t>The interviewer did NOT fill in the bottom portion in gray to indicate the total number of informants reached. The supervisor will count the total and will fill in this number.</a:t>
            </a:r>
          </a:p>
        </p:txBody>
      </p:sp>
      <p:sp>
        <p:nvSpPr>
          <p:cNvPr id="4" name="Slide Number Placeholder 3"/>
          <p:cNvSpPr>
            <a:spLocks noGrp="1"/>
          </p:cNvSpPr>
          <p:nvPr>
            <p:ph type="sldNum" sz="quarter" idx="10"/>
          </p:nvPr>
        </p:nvSpPr>
        <p:spPr/>
        <p:txBody>
          <a:bodyPr/>
          <a:lstStyle/>
          <a:p>
            <a:fld id="{CC417D0B-DD11-46B7-A44F-173E306A20CB}" type="slidenum">
              <a:rPr lang="en-US" smtClean="0"/>
              <a:pPr/>
              <a:t>15</a:t>
            </a:fld>
            <a:endParaRPr lang="en-US" dirty="0"/>
          </a:p>
        </p:txBody>
      </p:sp>
    </p:spTree>
    <p:extLst>
      <p:ext uri="{BB962C8B-B14F-4D97-AF65-F5344CB8AC3E}">
        <p14:creationId xmlns:p14="http://schemas.microsoft.com/office/powerpoint/2010/main" val="4235178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Give interviewers their numbers now. If the numbers fit on a slide, post them in this presentation and let the interviewers take note of theirs.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16</a:t>
            </a:fld>
            <a:endParaRPr lang="en-US" dirty="0"/>
          </a:p>
        </p:txBody>
      </p:sp>
    </p:spTree>
    <p:extLst>
      <p:ext uri="{BB962C8B-B14F-4D97-AF65-F5344CB8AC3E}">
        <p14:creationId xmlns:p14="http://schemas.microsoft.com/office/powerpoint/2010/main" val="460149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Give one tally sheet, one Form A questionnaire, and one Form A Fact Sheet for Informed Consent by a Community Informant to each interviewer.</a:t>
            </a:r>
          </a:p>
        </p:txBody>
      </p:sp>
      <p:sp>
        <p:nvSpPr>
          <p:cNvPr id="4" name="Slide Number Placeholder 3"/>
          <p:cNvSpPr>
            <a:spLocks noGrp="1"/>
          </p:cNvSpPr>
          <p:nvPr>
            <p:ph type="sldNum" sz="quarter" idx="10"/>
          </p:nvPr>
        </p:nvSpPr>
        <p:spPr/>
        <p:txBody>
          <a:bodyPr/>
          <a:lstStyle/>
          <a:p>
            <a:fld id="{CC417D0B-DD11-46B7-A44F-173E306A20CB}" type="slidenum">
              <a:rPr lang="en-US" smtClean="0"/>
              <a:pPr/>
              <a:t>17</a:t>
            </a:fld>
            <a:endParaRPr lang="en-US" dirty="0"/>
          </a:p>
        </p:txBody>
      </p:sp>
    </p:spTree>
    <p:extLst>
      <p:ext uri="{BB962C8B-B14F-4D97-AF65-F5344CB8AC3E}">
        <p14:creationId xmlns:p14="http://schemas.microsoft.com/office/powerpoint/2010/main" val="2459341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Replace the image of Form A with the version that will be used in this application of PLACE.</a:t>
            </a:r>
          </a:p>
          <a:p>
            <a:endParaRPr lang="en-US" dirty="0"/>
          </a:p>
          <a:p>
            <a:r>
              <a:rPr lang="en-US" dirty="0"/>
              <a:t>Form A is also referred to as the community informant report because it is where the interviewer records the information about each venue the community informant reports.</a:t>
            </a:r>
          </a:p>
          <a:p>
            <a:endParaRPr lang="en-US" dirty="0"/>
          </a:p>
          <a:p>
            <a:r>
              <a:rPr lang="en-US" dirty="0"/>
              <a:t>Fill out one form for each venue. So, if an informant names nine venues, fill out nine Form As.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18</a:t>
            </a:fld>
            <a:endParaRPr lang="en-US" dirty="0"/>
          </a:p>
        </p:txBody>
      </p:sp>
    </p:spTree>
    <p:extLst>
      <p:ext uri="{BB962C8B-B14F-4D97-AF65-F5344CB8AC3E}">
        <p14:creationId xmlns:p14="http://schemas.microsoft.com/office/powerpoint/2010/main" val="4083738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Replace the image of Form A with the version that will be used in this application of PLACE.</a:t>
            </a:r>
          </a:p>
          <a:p>
            <a:endParaRPr lang="en-US" i="1" dirty="0"/>
          </a:p>
          <a:p>
            <a:r>
              <a:rPr lang="en-US" i="1" dirty="0"/>
              <a:t>Note: Review each question in the form, using a brief description of what to fill in where. Later we will use the “Questions to Ask Community Informants” as the script to use with the form. Consider this a first look at the form in detail.</a:t>
            </a:r>
          </a:p>
          <a:p>
            <a:endParaRPr lang="en-US" i="1" dirty="0"/>
          </a:p>
          <a:p>
            <a:r>
              <a:rPr lang="en-US" i="1" dirty="0"/>
              <a:t>Note: Point out that the gray boxes are not filled in; this will not be done by the interviewers.</a:t>
            </a:r>
          </a:p>
          <a:p>
            <a:endParaRPr lang="en-US" dirty="0"/>
          </a:p>
          <a:p>
            <a:r>
              <a:rPr lang="en-US" dirty="0"/>
              <a:t>You will see that this portion of Form A focuses on the name of the venue and the location. Information about the location is very important because we will visit each venue in the next step. Be sure to get enough detailed information so that you can find the place without too much trouble.</a:t>
            </a:r>
          </a:p>
          <a:p>
            <a:endParaRPr lang="en-US" dirty="0"/>
          </a:p>
        </p:txBody>
      </p:sp>
      <p:sp>
        <p:nvSpPr>
          <p:cNvPr id="4" name="Slide Number Placeholder 3"/>
          <p:cNvSpPr>
            <a:spLocks noGrp="1"/>
          </p:cNvSpPr>
          <p:nvPr>
            <p:ph type="sldNum" sz="quarter" idx="10"/>
          </p:nvPr>
        </p:nvSpPr>
        <p:spPr/>
        <p:txBody>
          <a:bodyPr/>
          <a:lstStyle/>
          <a:p>
            <a:fld id="{CC417D0B-DD11-46B7-A44F-173E306A20CB}" type="slidenum">
              <a:rPr lang="en-US" smtClean="0"/>
              <a:pPr/>
              <a:t>19</a:t>
            </a:fld>
            <a:endParaRPr lang="en-US" dirty="0"/>
          </a:p>
        </p:txBody>
      </p:sp>
    </p:spTree>
    <p:extLst>
      <p:ext uri="{BB962C8B-B14F-4D97-AF65-F5344CB8AC3E}">
        <p14:creationId xmlns:p14="http://schemas.microsoft.com/office/powerpoint/2010/main" val="127282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Rot="1" noChangeAspect="1" noChangeArrowheads="1" noTextEdit="1"/>
          </p:cNvSpPr>
          <p:nvPr>
            <p:ph type="sldImg"/>
          </p:nvPr>
        </p:nvSpPr>
        <p:spPr>
          <a:xfrm>
            <a:off x="1195388" y="700088"/>
            <a:ext cx="4765675" cy="3573462"/>
          </a:xfrm>
          <a:ln/>
        </p:spPr>
      </p:sp>
      <p:sp>
        <p:nvSpPr>
          <p:cNvPr id="1179651" name="Rectangle 3"/>
          <p:cNvSpPr>
            <a:spLocks noGrp="1" noChangeArrowheads="1"/>
          </p:cNvSpPr>
          <p:nvPr>
            <p:ph type="body" idx="1"/>
          </p:nvPr>
        </p:nvSpPr>
        <p:spPr>
          <a:xfrm>
            <a:off x="933165" y="4505872"/>
            <a:ext cx="5290102" cy="4273144"/>
          </a:xfrm>
        </p:spPr>
        <p:txBody>
          <a:bodyPr/>
          <a:lstStyle/>
          <a:p>
            <a:pPr lvl="1"/>
            <a:r>
              <a:rPr lang="en-US" dirty="0"/>
              <a:t>There are three levels of PLACE fieldwork.  We will start with the first level, the community informants.</a:t>
            </a:r>
          </a:p>
        </p:txBody>
      </p:sp>
    </p:spTree>
    <p:extLst>
      <p:ext uri="{BB962C8B-B14F-4D97-AF65-F5344CB8AC3E}">
        <p14:creationId xmlns:p14="http://schemas.microsoft.com/office/powerpoint/2010/main" val="3193141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Replace the image of Form A with the version that will be used in this application of PLACE.</a:t>
            </a:r>
          </a:p>
          <a:p>
            <a:endParaRPr lang="en-US" i="1" dirty="0"/>
          </a:p>
          <a:p>
            <a:r>
              <a:rPr lang="en-US" i="1" dirty="0"/>
              <a:t>Note: Review each question in the form, using a brief description of what to fill in where. Later we will use the “Questions to Ask Community Informants” as the script to use with the form. Consider this a first look at the form in detail.</a:t>
            </a:r>
          </a:p>
          <a:p>
            <a:endParaRPr lang="en-US" i="1" dirty="0"/>
          </a:p>
          <a:p>
            <a:r>
              <a:rPr lang="en-US" i="1" dirty="0"/>
              <a:t>Note: Point out that the gray boxes are not filled in; this will not be done by the interviewers.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20</a:t>
            </a:fld>
            <a:endParaRPr lang="en-US" dirty="0"/>
          </a:p>
        </p:txBody>
      </p:sp>
    </p:spTree>
    <p:extLst>
      <p:ext uri="{BB962C8B-B14F-4D97-AF65-F5344CB8AC3E}">
        <p14:creationId xmlns:p14="http://schemas.microsoft.com/office/powerpoint/2010/main" val="3579603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Replace the image of Questions to Ask Community Informants with the version that will be used in this application of PLACE. (The questions appear on PLACE Form A.)</a:t>
            </a:r>
          </a:p>
          <a:p>
            <a:endParaRPr lang="en-US" dirty="0"/>
          </a:p>
          <a:p>
            <a:r>
              <a:rPr lang="en-US" dirty="0"/>
              <a:t>You may have noticed that the Form A Response Sheet has space to record information about each venue, but does not include the text of each question.</a:t>
            </a:r>
          </a:p>
          <a:p>
            <a:endParaRPr lang="en-US" dirty="0"/>
          </a:p>
          <a:p>
            <a:r>
              <a:rPr lang="en-US" dirty="0"/>
              <a:t>Instead, the text of the questions is part of the Interview Instructions at the top of Form A, on the sheet called “Questions to Ask Community Informants.” You will carry one copy of this at all times. Interviewers use this by reading the question and then recording the information on the Form A Response Sheet. Think of this as the script of what you will say to community informants.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21</a:t>
            </a:fld>
            <a:endParaRPr lang="en-US" dirty="0"/>
          </a:p>
        </p:txBody>
      </p:sp>
    </p:spTree>
    <p:extLst>
      <p:ext uri="{BB962C8B-B14F-4D97-AF65-F5344CB8AC3E}">
        <p14:creationId xmlns:p14="http://schemas.microsoft.com/office/powerpoint/2010/main" val="4121850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The purpose of this activity is for interviewers to hear the questions read aloud while they read along. Taking turns reading a question keeps interviewers engaged, even though each interviewer may not have a turn because of the length of Form A.</a:t>
            </a:r>
          </a:p>
          <a:p>
            <a:endParaRPr lang="en-US" i="1" dirty="0"/>
          </a:p>
          <a:p>
            <a:r>
              <a:rPr lang="en-US" i="1" dirty="0"/>
              <a:t>Note: The trainer explains the purpose of each question and clarifies any doubts the interviewers have about the interpretation of the questions.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22</a:t>
            </a:fld>
            <a:endParaRPr lang="en-US" dirty="0"/>
          </a:p>
        </p:txBody>
      </p:sp>
    </p:spTree>
    <p:extLst>
      <p:ext uri="{BB962C8B-B14F-4D97-AF65-F5344CB8AC3E}">
        <p14:creationId xmlns:p14="http://schemas.microsoft.com/office/powerpoint/2010/main" val="3865517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This role play consists of two PLACE team members (e.g., Fieldwork Supervisors) conducting the interview portion of Form A. Interviewers watch the role play but do not participate. This is meant to be a good example of an exchange between an interviewer and a community informant while completing Form A. This role play does not include describing the interview and determining eligibility. The focus is solely on the questions and completion of Form A. </a:t>
            </a:r>
          </a:p>
        </p:txBody>
      </p:sp>
      <p:sp>
        <p:nvSpPr>
          <p:cNvPr id="4" name="Slide Number Placeholder 3"/>
          <p:cNvSpPr>
            <a:spLocks noGrp="1"/>
          </p:cNvSpPr>
          <p:nvPr>
            <p:ph type="sldNum" sz="quarter" idx="10"/>
          </p:nvPr>
        </p:nvSpPr>
        <p:spPr/>
        <p:txBody>
          <a:bodyPr/>
          <a:lstStyle/>
          <a:p>
            <a:fld id="{CC417D0B-DD11-46B7-A44F-173E306A20CB}" type="slidenum">
              <a:rPr lang="en-US" smtClean="0"/>
              <a:pPr/>
              <a:t>23</a:t>
            </a:fld>
            <a:endParaRPr lang="en-US" dirty="0"/>
          </a:p>
        </p:txBody>
      </p:sp>
    </p:spTree>
    <p:extLst>
      <p:ext uri="{BB962C8B-B14F-4D97-AF65-F5344CB8AC3E}">
        <p14:creationId xmlns:p14="http://schemas.microsoft.com/office/powerpoint/2010/main" val="1534248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t>Note: Make sure that the interviewers have several blank Form As to complete during practice. If there is time, the interviewers can change partners and practice again.</a:t>
            </a:r>
          </a:p>
          <a:p>
            <a:endParaRPr lang="en-US" i="1" dirty="0"/>
          </a:p>
          <a:p>
            <a:r>
              <a:rPr lang="en-US" i="1" dirty="0"/>
              <a:t>Note: The purpose of this activity is to give the interviewers a chance to read each question aloud and to fill in Form A with the responses.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24</a:t>
            </a:fld>
            <a:endParaRPr lang="en-US" dirty="0"/>
          </a:p>
        </p:txBody>
      </p:sp>
    </p:spTree>
    <p:extLst>
      <p:ext uri="{BB962C8B-B14F-4D97-AF65-F5344CB8AC3E}">
        <p14:creationId xmlns:p14="http://schemas.microsoft.com/office/powerpoint/2010/main" val="1618286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Give one Tally Sheet, one Form A, one Fact Sheet, one Questions to Ask Community Informants, and one Interviewer Instructions to each interviewer.</a:t>
            </a:r>
          </a:p>
        </p:txBody>
      </p:sp>
      <p:sp>
        <p:nvSpPr>
          <p:cNvPr id="4" name="Slide Number Placeholder 3"/>
          <p:cNvSpPr>
            <a:spLocks noGrp="1"/>
          </p:cNvSpPr>
          <p:nvPr>
            <p:ph type="sldNum" sz="quarter" idx="10"/>
          </p:nvPr>
        </p:nvSpPr>
        <p:spPr/>
        <p:txBody>
          <a:bodyPr/>
          <a:lstStyle/>
          <a:p>
            <a:fld id="{CC417D0B-DD11-46B7-A44F-173E306A20CB}" type="slidenum">
              <a:rPr lang="en-US" smtClean="0"/>
              <a:pPr/>
              <a:t>25</a:t>
            </a:fld>
            <a:endParaRPr lang="en-US" dirty="0"/>
          </a:p>
        </p:txBody>
      </p:sp>
    </p:spTree>
    <p:extLst>
      <p:ext uri="{BB962C8B-B14F-4D97-AF65-F5344CB8AC3E}">
        <p14:creationId xmlns:p14="http://schemas.microsoft.com/office/powerpoint/2010/main" val="1863693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Replace the image on this slide with the fact sheet adapted for this implementation of PLACE.</a:t>
            </a:r>
          </a:p>
          <a:p>
            <a:endParaRPr lang="en-US" dirty="0"/>
          </a:p>
          <a:p>
            <a:r>
              <a:rPr lang="en-US" dirty="0"/>
              <a:t>Now we will review the fact sheet.</a:t>
            </a:r>
          </a:p>
          <a:p>
            <a:endParaRPr lang="en-US" dirty="0"/>
          </a:p>
          <a:p>
            <a:r>
              <a:rPr lang="en-US" dirty="0"/>
              <a:t>Why do we give participants a Fact Sheet? To inform them about the study and the rights of participants. It also provides information to contact study personnel later if they have a question at a later time. This is part of treating a participant ethically.</a:t>
            </a:r>
          </a:p>
          <a:p>
            <a:endParaRPr lang="en-US" dirty="0"/>
          </a:p>
          <a:p>
            <a:r>
              <a:rPr lang="en-US" dirty="0"/>
              <a:t>You can see that there are several sections in this Fact Sheet that answer common questions about PLACE, for example: Who is conducting the study, what is the study about, why is this study important, what will the survey cover, can I refuse, who will have access to my survey answers, and what if I have questions?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26</a:t>
            </a:fld>
            <a:endParaRPr lang="en-US" dirty="0"/>
          </a:p>
        </p:txBody>
      </p:sp>
    </p:spTree>
    <p:extLst>
      <p:ext uri="{BB962C8B-B14F-4D97-AF65-F5344CB8AC3E}">
        <p14:creationId xmlns:p14="http://schemas.microsoft.com/office/powerpoint/2010/main" val="4072037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The purpose of this activity is for interviewers to hear the questions read aloud while they read along. Taking turns reading a question keeps the interviewers engaged, even though each interviewer may not have a turn due to the length of Form A.</a:t>
            </a:r>
          </a:p>
          <a:p>
            <a:endParaRPr lang="en-US" i="1" dirty="0"/>
          </a:p>
          <a:p>
            <a:r>
              <a:rPr lang="en-US" i="1" dirty="0"/>
              <a:t>Note: The trainer explains the purpose of each question and clarifies any doubts the interviewers have about their interpretation.</a:t>
            </a:r>
          </a:p>
          <a:p>
            <a:endParaRPr lang="en-US" dirty="0"/>
          </a:p>
          <a:p>
            <a:pPr defTabSz="931774">
              <a:defRPr/>
            </a:pPr>
            <a:r>
              <a:rPr lang="en-US" dirty="0"/>
              <a:t>Let’s take turns reading aloud each paragraph of the fact sheet and discuss it as we go along. Feel free to ask questions so we can clarify any doubts. Interviewers should be able to explain and summarize the information on the fact sheet.</a:t>
            </a:r>
          </a:p>
          <a:p>
            <a:pPr defTabSz="931774">
              <a:defRPr/>
            </a:pPr>
            <a:endParaRPr lang="en-US" dirty="0"/>
          </a:p>
          <a:p>
            <a:pPr defTabSz="931774">
              <a:defRPr/>
            </a:pPr>
            <a:r>
              <a:rPr lang="en-US" i="1" dirty="0"/>
              <a:t>Note: The fact sheet has these key points:</a:t>
            </a:r>
          </a:p>
          <a:p>
            <a:pPr marL="640594" lvl="1" indent="-174708" defTabSz="931774">
              <a:buFont typeface="Arial" panose="020B0604020202020204" pitchFamily="34" charset="0"/>
              <a:buChar char="•"/>
              <a:defRPr/>
            </a:pPr>
            <a:r>
              <a:rPr lang="en-US" i="1" dirty="0"/>
              <a:t>The interview is part of an effort to improve health programs, specifically where to target HIV prevention programs.</a:t>
            </a:r>
          </a:p>
          <a:p>
            <a:pPr marL="640594" lvl="1" indent="-174708" defTabSz="931774">
              <a:buFont typeface="Arial" panose="020B0604020202020204" pitchFamily="34" charset="0"/>
              <a:buChar char="•"/>
              <a:defRPr/>
            </a:pPr>
            <a:r>
              <a:rPr lang="en-US" i="1" dirty="0"/>
              <a:t>We are not asking any questions about you or your life.</a:t>
            </a:r>
          </a:p>
          <a:p>
            <a:pPr marL="640594" lvl="1" indent="-174708" defTabSz="931774">
              <a:buFont typeface="Arial" panose="020B0604020202020204" pitchFamily="34" charset="0"/>
              <a:buChar char="•"/>
              <a:defRPr/>
            </a:pPr>
            <a:r>
              <a:rPr lang="en-US" i="1" dirty="0"/>
              <a:t>Participation is voluntary; you can refuse to answer any question or stop the interview at any time.</a:t>
            </a:r>
          </a:p>
          <a:p>
            <a:pPr marL="640594" lvl="1" indent="-174708" defTabSz="931774">
              <a:buFont typeface="Arial" panose="020B0604020202020204" pitchFamily="34" charset="0"/>
              <a:buChar char="•"/>
              <a:defRPr/>
            </a:pPr>
            <a:r>
              <a:rPr lang="en-US" i="1" dirty="0"/>
              <a:t>We will not record your name or any information that will make it possible to identify you later.</a:t>
            </a:r>
          </a:p>
          <a:p>
            <a:pPr marL="640594" lvl="1" indent="-174708" defTabSz="931774">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CC417D0B-DD11-46B7-A44F-173E306A20CB}" type="slidenum">
              <a:rPr lang="en-US" smtClean="0"/>
              <a:pPr/>
              <a:t>27</a:t>
            </a:fld>
            <a:endParaRPr lang="en-US" dirty="0"/>
          </a:p>
        </p:txBody>
      </p:sp>
    </p:spTree>
    <p:extLst>
      <p:ext uri="{BB962C8B-B14F-4D97-AF65-F5344CB8AC3E}">
        <p14:creationId xmlns:p14="http://schemas.microsoft.com/office/powerpoint/2010/main" val="919087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reviewed all the pieces of the community informant interview (tally sheet, fact sheet, and Form A), let’s put them together as one set of steps.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28</a:t>
            </a:fld>
            <a:endParaRPr lang="en-US" dirty="0"/>
          </a:p>
        </p:txBody>
      </p:sp>
    </p:spTree>
    <p:extLst>
      <p:ext uri="{BB962C8B-B14F-4D97-AF65-F5344CB8AC3E}">
        <p14:creationId xmlns:p14="http://schemas.microsoft.com/office/powerpoint/2010/main" val="3214881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t>Note: Replace this image of the fieldwork instructions with the version that will be used in this application of PLACE.</a:t>
            </a:r>
          </a:p>
          <a:p>
            <a:pPr defTabSz="931774">
              <a:defRPr/>
            </a:pPr>
            <a:endParaRPr lang="en-US" dirty="0"/>
          </a:p>
          <a:p>
            <a:pPr defTabSz="931774">
              <a:defRPr/>
            </a:pPr>
            <a:r>
              <a:rPr lang="en-US" dirty="0"/>
              <a:t>We will now review the steps for recruiting an informant with the fact sheet, conducting the interview and recording responses in Form A, and marking the type of informant on the tally sheet.</a:t>
            </a:r>
          </a:p>
          <a:p>
            <a:pPr defTabSz="931774">
              <a:defRPr/>
            </a:pPr>
            <a:endParaRPr lang="en-US" dirty="0"/>
          </a:p>
          <a:p>
            <a:pPr defTabSz="931774">
              <a:defRPr/>
            </a:pPr>
            <a:r>
              <a:rPr lang="en-US" dirty="0"/>
              <a:t>You will carry one copy of these instructions at all times.</a:t>
            </a:r>
          </a:p>
          <a:p>
            <a:pPr defTabSz="931774">
              <a:defRPr/>
            </a:pPr>
            <a:endParaRPr lang="en-US" dirty="0"/>
          </a:p>
          <a:p>
            <a:pPr defTabSz="931774">
              <a:defRPr/>
            </a:pPr>
            <a:r>
              <a:rPr lang="en-US" dirty="0"/>
              <a:t>Note: Interviewers take turns reading each step aloud. </a:t>
            </a:r>
          </a:p>
        </p:txBody>
      </p:sp>
      <p:sp>
        <p:nvSpPr>
          <p:cNvPr id="4" name="Slide Number Placeholder 3"/>
          <p:cNvSpPr>
            <a:spLocks noGrp="1"/>
          </p:cNvSpPr>
          <p:nvPr>
            <p:ph type="sldNum" sz="quarter" idx="10"/>
          </p:nvPr>
        </p:nvSpPr>
        <p:spPr/>
        <p:txBody>
          <a:bodyPr/>
          <a:lstStyle/>
          <a:p>
            <a:fld id="{CC417D0B-DD11-46B7-A44F-173E306A20CB}" type="slidenum">
              <a:rPr lang="en-US" smtClean="0"/>
              <a:pPr/>
              <a:t>29</a:t>
            </a:fld>
            <a:endParaRPr lang="en-US" dirty="0"/>
          </a:p>
        </p:txBody>
      </p:sp>
    </p:spTree>
    <p:extLst>
      <p:ext uri="{BB962C8B-B14F-4D97-AF65-F5344CB8AC3E}">
        <p14:creationId xmlns:p14="http://schemas.microsoft.com/office/powerpoint/2010/main" val="133496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a:t>
            </a:r>
            <a:r>
              <a:rPr lang="en-US" dirty="0"/>
              <a:t>E</a:t>
            </a:r>
          </a:p>
          <a:p>
            <a:endParaRPr lang="en-US" dirty="0"/>
          </a:p>
          <a:p>
            <a:r>
              <a:rPr lang="en-US" dirty="0"/>
              <a:t>Keep in mind that you will be using the information you collect about venues and their locations to later visit these places. The clearer the information is about locations, the easier your job will be in the next phase of fieldwork.</a:t>
            </a:r>
          </a:p>
          <a:p>
            <a:endParaRPr lang="en-US" dirty="0"/>
          </a:p>
          <a:p>
            <a:r>
              <a:rPr lang="en-US" dirty="0"/>
              <a:t>We use the word “venue,” but we are really referring to any type of place or means by which people meet sex partners. </a:t>
            </a:r>
          </a:p>
        </p:txBody>
      </p:sp>
      <p:sp>
        <p:nvSpPr>
          <p:cNvPr id="4" name="Slide Number Placeholder 3"/>
          <p:cNvSpPr>
            <a:spLocks noGrp="1"/>
          </p:cNvSpPr>
          <p:nvPr>
            <p:ph type="sldNum" sz="quarter" idx="10"/>
          </p:nvPr>
        </p:nvSpPr>
        <p:spPr/>
        <p:txBody>
          <a:bodyPr/>
          <a:lstStyle/>
          <a:p>
            <a:fld id="{CC417D0B-DD11-46B7-A44F-173E306A20CB}" type="slidenum">
              <a:rPr lang="en-US" smtClean="0"/>
              <a:pPr/>
              <a:t>3</a:t>
            </a:fld>
            <a:endParaRPr lang="en-US" dirty="0"/>
          </a:p>
        </p:txBody>
      </p:sp>
    </p:spTree>
    <p:extLst>
      <p:ext uri="{BB962C8B-B14F-4D97-AF65-F5344CB8AC3E}">
        <p14:creationId xmlns:p14="http://schemas.microsoft.com/office/powerpoint/2010/main" val="4008896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t>Note: Replace the Steps of Interviewer Instructions (Section 2.8 of the Fieldwork Implementation Guide) with the version that will be used in this application of PLACE.</a:t>
            </a:r>
          </a:p>
          <a:p>
            <a:endParaRPr lang="en-US" dirty="0"/>
          </a:p>
          <a:p>
            <a:r>
              <a:rPr lang="en-US" dirty="0"/>
              <a:t>So that you can see the steps more clearly, they have been abbreviated for this slide. Each step corresponds to a step on the sheet called Interviewer Instructions with the arrows that you should have in front of you.</a:t>
            </a:r>
          </a:p>
        </p:txBody>
      </p:sp>
      <p:sp>
        <p:nvSpPr>
          <p:cNvPr id="4" name="Slide Number Placeholder 3"/>
          <p:cNvSpPr>
            <a:spLocks noGrp="1"/>
          </p:cNvSpPr>
          <p:nvPr>
            <p:ph type="sldNum" sz="quarter" idx="10"/>
          </p:nvPr>
        </p:nvSpPr>
        <p:spPr/>
        <p:txBody>
          <a:bodyPr/>
          <a:lstStyle/>
          <a:p>
            <a:fld id="{CC417D0B-DD11-46B7-A44F-173E306A20CB}" type="slidenum">
              <a:rPr lang="en-US" smtClean="0"/>
              <a:pPr/>
              <a:t>30</a:t>
            </a:fld>
            <a:endParaRPr lang="en-US" dirty="0"/>
          </a:p>
        </p:txBody>
      </p:sp>
    </p:spTree>
    <p:extLst>
      <p:ext uri="{BB962C8B-B14F-4D97-AF65-F5344CB8AC3E}">
        <p14:creationId xmlns:p14="http://schemas.microsoft.com/office/powerpoint/2010/main" val="4249148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This role play consists of two PLACE team members (e.g., Fieldwork Supervisors) conducting the recruitment and interview portion of Form A. The interviewers watch the role play but do not participate. This is meant to be a good example of an interviewer recruiting a community informant and carrying out the interview. </a:t>
            </a:r>
          </a:p>
          <a:p>
            <a:endParaRPr lang="en-US" dirty="0"/>
          </a:p>
          <a:p>
            <a:r>
              <a:rPr lang="en-US" i="1" dirty="0"/>
              <a:t>Note: After the role play, ask if the interviewers have any questions.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31</a:t>
            </a:fld>
            <a:endParaRPr lang="en-US" dirty="0"/>
          </a:p>
        </p:txBody>
      </p:sp>
    </p:spTree>
    <p:extLst>
      <p:ext uri="{BB962C8B-B14F-4D97-AF65-F5344CB8AC3E}">
        <p14:creationId xmlns:p14="http://schemas.microsoft.com/office/powerpoint/2010/main" val="564711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t>Note: Make sure the interviewers have several blank Form As to complete during practice.</a:t>
            </a:r>
          </a:p>
          <a:p>
            <a:endParaRPr lang="en-US" i="1" dirty="0"/>
          </a:p>
          <a:p>
            <a:r>
              <a:rPr lang="en-US" i="1" dirty="0"/>
              <a:t>Note: The purpose of this activity is to give the interviewers a chance to practice the recruitment of an informant, including pointing out the key points of the fact sheet. This is another chance to practice completing Form A.</a:t>
            </a:r>
          </a:p>
        </p:txBody>
      </p:sp>
      <p:sp>
        <p:nvSpPr>
          <p:cNvPr id="4" name="Slide Number Placeholder 3"/>
          <p:cNvSpPr>
            <a:spLocks noGrp="1"/>
          </p:cNvSpPr>
          <p:nvPr>
            <p:ph type="sldNum" sz="quarter" idx="10"/>
          </p:nvPr>
        </p:nvSpPr>
        <p:spPr/>
        <p:txBody>
          <a:bodyPr/>
          <a:lstStyle/>
          <a:p>
            <a:fld id="{CC417D0B-DD11-46B7-A44F-173E306A20CB}" type="slidenum">
              <a:rPr lang="en-US" smtClean="0"/>
              <a:pPr/>
              <a:t>32</a:t>
            </a:fld>
            <a:endParaRPr lang="en-US" dirty="0"/>
          </a:p>
        </p:txBody>
      </p:sp>
    </p:spTree>
    <p:extLst>
      <p:ext uri="{BB962C8B-B14F-4D97-AF65-F5344CB8AC3E}">
        <p14:creationId xmlns:p14="http://schemas.microsoft.com/office/powerpoint/2010/main" val="937017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Make sure the interviewers have several blank Form As to complete during practice.</a:t>
            </a:r>
          </a:p>
          <a:p>
            <a:endParaRPr lang="en-US" i="1" dirty="0"/>
          </a:p>
          <a:p>
            <a:r>
              <a:rPr lang="en-US" i="1" dirty="0"/>
              <a:t>Note: The purpose of this activity is to give the interviewers a chance to practice the entire process of recruiting and interviewing community informants in the immediate vicinity of the training venue with people unfamiliar with PLACE. Afterward, the group will discuss the process before going to the field for more practice and to look for community informants with knowledge of where people meet new sex partners or where people go who inject drugs. Supervisors and trainers accompany the interviewers outside.</a:t>
            </a:r>
          </a:p>
          <a:p>
            <a:endParaRPr lang="en-US" dirty="0"/>
          </a:p>
          <a:p>
            <a:r>
              <a:rPr lang="en-US" dirty="0"/>
              <a:t>Now we will practice with people in the community who are not familiar with PLACE. Each interviewer will recruit and interview two people. These people do not have to be informants of the types on the tally sheet.</a:t>
            </a:r>
          </a:p>
        </p:txBody>
      </p:sp>
      <p:sp>
        <p:nvSpPr>
          <p:cNvPr id="4" name="Slide Number Placeholder 3"/>
          <p:cNvSpPr>
            <a:spLocks noGrp="1"/>
          </p:cNvSpPr>
          <p:nvPr>
            <p:ph type="sldNum" sz="quarter" idx="10"/>
          </p:nvPr>
        </p:nvSpPr>
        <p:spPr/>
        <p:txBody>
          <a:bodyPr/>
          <a:lstStyle/>
          <a:p>
            <a:fld id="{CC417D0B-DD11-46B7-A44F-173E306A20CB}" type="slidenum">
              <a:rPr lang="en-US" smtClean="0"/>
              <a:pPr/>
              <a:t>33</a:t>
            </a:fld>
            <a:endParaRPr lang="en-US" dirty="0"/>
          </a:p>
        </p:txBody>
      </p:sp>
    </p:spTree>
    <p:extLst>
      <p:ext uri="{BB962C8B-B14F-4D97-AF65-F5344CB8AC3E}">
        <p14:creationId xmlns:p14="http://schemas.microsoft.com/office/powerpoint/2010/main" val="3629023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This provides an opportunity for interviewers to share their first experiences with community informant interviews. Trainers can help problem-solve, give tips, and address doubts.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34</a:t>
            </a:fld>
            <a:endParaRPr lang="en-US" dirty="0"/>
          </a:p>
        </p:txBody>
      </p:sp>
    </p:spTree>
    <p:extLst>
      <p:ext uri="{BB962C8B-B14F-4D97-AF65-F5344CB8AC3E}">
        <p14:creationId xmlns:p14="http://schemas.microsoft.com/office/powerpoint/2010/main" val="1584999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17D0B-DD11-46B7-A44F-173E306A20CB}" type="slidenum">
              <a:rPr lang="en-US" smtClean="0"/>
              <a:pPr/>
              <a:t>35</a:t>
            </a:fld>
            <a:endParaRPr lang="en-US" dirty="0"/>
          </a:p>
        </p:txBody>
      </p:sp>
    </p:spTree>
    <p:extLst>
      <p:ext uri="{BB962C8B-B14F-4D97-AF65-F5344CB8AC3E}">
        <p14:creationId xmlns:p14="http://schemas.microsoft.com/office/powerpoint/2010/main" val="2290537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417D0B-DD11-46B7-A44F-173E306A20CB}" type="slidenum">
              <a:rPr lang="en-US" smtClean="0"/>
              <a:pPr/>
              <a:t>36</a:t>
            </a:fld>
            <a:endParaRPr lang="en-US" dirty="0"/>
          </a:p>
        </p:txBody>
      </p:sp>
    </p:spTree>
    <p:extLst>
      <p:ext uri="{BB962C8B-B14F-4D97-AF65-F5344CB8AC3E}">
        <p14:creationId xmlns:p14="http://schemas.microsoft.com/office/powerpoint/2010/main" val="2153624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This activity provides an opportunity for interviewers to critique the recruitment and interview process as carried out by a fellow interviewer. This can be done more than once with different pairs of interviewers.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37</a:t>
            </a:fld>
            <a:endParaRPr lang="en-US" dirty="0"/>
          </a:p>
        </p:txBody>
      </p:sp>
    </p:spTree>
    <p:extLst>
      <p:ext uri="{BB962C8B-B14F-4D97-AF65-F5344CB8AC3E}">
        <p14:creationId xmlns:p14="http://schemas.microsoft.com/office/powerpoint/2010/main" val="2169831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The purpose of this activity is to give the interviewers a chance to practice the entire process of recruiting and interviewing community informants in a setting that is like that of fieldwork. Supervisors and trainers accompany the interviewers to the field. Trainers can provide a tally sheet marked with five target types of informants. Make sure that the interviewers practice in an area where there is a sufficient number of people and activity.</a:t>
            </a:r>
          </a:p>
          <a:p>
            <a:endParaRPr lang="en-US" dirty="0"/>
          </a:p>
          <a:p>
            <a:r>
              <a:rPr lang="en-US" dirty="0"/>
              <a:t>Now we will practice in a setting that is similar to what you will experience during fieldwork. As in fieldwork, you and another interviewer work as partners so that you are always able to see one another. This is best practice for safety in the field.</a:t>
            </a:r>
          </a:p>
          <a:p>
            <a:endParaRPr lang="en-US" dirty="0"/>
          </a:p>
          <a:p>
            <a:r>
              <a:rPr lang="en-US" dirty="0"/>
              <a:t>After five interviews, contact the supervisor or trainer who is with you. Give him or her your completed forms.</a:t>
            </a:r>
          </a:p>
          <a:p>
            <a:endParaRPr lang="en-US" dirty="0"/>
          </a:p>
          <a:p>
            <a:r>
              <a:rPr lang="en-US" dirty="0"/>
              <a:t>Note: The supervisor or trainer who receives the completed forms should verify that the interviewer put his/her name on the Tally Sheet and Form As. The supervisors will review the forms and provide feedback to the interviewers.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38</a:t>
            </a:fld>
            <a:endParaRPr lang="en-US" dirty="0"/>
          </a:p>
        </p:txBody>
      </p:sp>
    </p:spTree>
    <p:extLst>
      <p:ext uri="{BB962C8B-B14F-4D97-AF65-F5344CB8AC3E}">
        <p14:creationId xmlns:p14="http://schemas.microsoft.com/office/powerpoint/2010/main" val="26400366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One copy of “Form A Quality Checklist” is needed for each interviewer or trainer reviewing the completed forms. This is provided in the PLACE Tool Kit, online.</a:t>
            </a:r>
          </a:p>
          <a:p>
            <a:endParaRPr lang="en-US" i="1" dirty="0"/>
          </a:p>
          <a:p>
            <a:r>
              <a:rPr lang="en-US" dirty="0"/>
              <a:t>Now the supervisors and other trainers will review the forms you completed in the field. They will be looking to make sure that they can read what is written and that the form was filled in correctly. They will call you up one at a time to review your forms. Please wait patiently until this process is completed.</a:t>
            </a:r>
          </a:p>
          <a:p>
            <a:endParaRPr lang="en-US" i="1" dirty="0"/>
          </a:p>
          <a:p>
            <a:r>
              <a:rPr lang="en-US" i="1" dirty="0"/>
              <a:t>Note: For the review, a supervisor or trainer sits beside an interviewer and looks at the completed forms. Use “Form A Quality Checklist” to guide the review process. Feedback should include aspects of the work the interviewers need to improve and what was done well. After all forms are reviewed, tell the group what was observed in the completed forms. Pointing out the errors of some people (without naming names) can help others avoid the same errors.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39</a:t>
            </a:fld>
            <a:endParaRPr lang="en-US" dirty="0"/>
          </a:p>
        </p:txBody>
      </p:sp>
    </p:spTree>
    <p:extLst>
      <p:ext uri="{BB962C8B-B14F-4D97-AF65-F5344CB8AC3E}">
        <p14:creationId xmlns:p14="http://schemas.microsoft.com/office/powerpoint/2010/main" val="2983591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17D0B-DD11-46B7-A44F-173E306A20CB}" type="slidenum">
              <a:rPr lang="en-US" smtClean="0"/>
              <a:pPr/>
              <a:t>4</a:t>
            </a:fld>
            <a:endParaRPr lang="en-US" dirty="0"/>
          </a:p>
        </p:txBody>
      </p:sp>
    </p:spTree>
    <p:extLst>
      <p:ext uri="{BB962C8B-B14F-4D97-AF65-F5344CB8AC3E}">
        <p14:creationId xmlns:p14="http://schemas.microsoft.com/office/powerpoint/2010/main" val="20716361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Rot="1" noChangeAspect="1" noChangeArrowheads="1" noTextEdit="1"/>
          </p:cNvSpPr>
          <p:nvPr>
            <p:ph type="sldImg"/>
          </p:nvPr>
        </p:nvSpPr>
        <p:spPr>
          <a:xfrm>
            <a:off x="1195388" y="700088"/>
            <a:ext cx="4765675" cy="3573462"/>
          </a:xfrm>
          <a:ln/>
        </p:spPr>
      </p:sp>
      <p:sp>
        <p:nvSpPr>
          <p:cNvPr id="1179651" name="Rectangle 3"/>
          <p:cNvSpPr>
            <a:spLocks noGrp="1" noChangeArrowheads="1"/>
          </p:cNvSpPr>
          <p:nvPr>
            <p:ph type="body" idx="1"/>
          </p:nvPr>
        </p:nvSpPr>
        <p:spPr>
          <a:xfrm>
            <a:off x="933165" y="4505872"/>
            <a:ext cx="5290102" cy="4273144"/>
          </a:xfrm>
        </p:spPr>
        <p:txBody>
          <a:bodyPr/>
          <a:lstStyle/>
          <a:p>
            <a:pPr lvl="1"/>
            <a:r>
              <a:rPr lang="en-US" dirty="0"/>
              <a:t>Remember that after we collect information about venues, we have to find them. We will begin Level 2 interviews, where we visit those venues. Keep this in mind when asking for the location and how to find venues: you will be using this information!</a:t>
            </a:r>
          </a:p>
          <a:p>
            <a:pPr lvl="1"/>
            <a:endParaRPr lang="en-US" dirty="0"/>
          </a:p>
        </p:txBody>
      </p:sp>
    </p:spTree>
    <p:extLst>
      <p:ext uri="{BB962C8B-B14F-4D97-AF65-F5344CB8AC3E}">
        <p14:creationId xmlns:p14="http://schemas.microsoft.com/office/powerpoint/2010/main" val="2986656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25474"/>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CC417D0B-DD11-46B7-A44F-173E306A20CB}" type="slidenum">
              <a:rPr lang="en-US" smtClean="0"/>
              <a:pPr/>
              <a:t>41</a:t>
            </a:fld>
            <a:endParaRPr lang="en-US" dirty="0"/>
          </a:p>
        </p:txBody>
      </p:sp>
    </p:spTree>
    <p:extLst>
      <p:ext uri="{BB962C8B-B14F-4D97-AF65-F5344CB8AC3E}">
        <p14:creationId xmlns:p14="http://schemas.microsoft.com/office/powerpoint/2010/main" val="2665424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417D0B-DD11-46B7-A44F-173E306A20CB}" type="slidenum">
              <a:rPr lang="en-US" smtClean="0"/>
              <a:pPr/>
              <a:t>5</a:t>
            </a:fld>
            <a:endParaRPr lang="en-US" dirty="0"/>
          </a:p>
        </p:txBody>
      </p:sp>
    </p:spTree>
    <p:extLst>
      <p:ext uri="{BB962C8B-B14F-4D97-AF65-F5344CB8AC3E}">
        <p14:creationId xmlns:p14="http://schemas.microsoft.com/office/powerpoint/2010/main" val="235230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17D0B-DD11-46B7-A44F-173E306A20CB}" type="slidenum">
              <a:rPr lang="en-US" smtClean="0"/>
              <a:pPr/>
              <a:t>6</a:t>
            </a:fld>
            <a:endParaRPr lang="en-US" dirty="0"/>
          </a:p>
        </p:txBody>
      </p:sp>
    </p:spTree>
    <p:extLst>
      <p:ext uri="{BB962C8B-B14F-4D97-AF65-F5344CB8AC3E}">
        <p14:creationId xmlns:p14="http://schemas.microsoft.com/office/powerpoint/2010/main" val="4288382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17D0B-DD11-46B7-A44F-173E306A20CB}" type="slidenum">
              <a:rPr lang="en-US" smtClean="0"/>
              <a:pPr/>
              <a:t>7</a:t>
            </a:fld>
            <a:endParaRPr lang="en-US" dirty="0"/>
          </a:p>
        </p:txBody>
      </p:sp>
    </p:spTree>
    <p:extLst>
      <p:ext uri="{BB962C8B-B14F-4D97-AF65-F5344CB8AC3E}">
        <p14:creationId xmlns:p14="http://schemas.microsoft.com/office/powerpoint/2010/main" val="1483389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Sometimes people confuse the type of community informant with the job he or she has. When an informant’s job is what makes them knowledgeable, then occupation and type of informant are the same, as in the case of a bar owner. However, other times, this is not the case. For example, a person socializing at a venue may be able to name venues, and his or her occupation is not important.</a:t>
            </a:r>
          </a:p>
        </p:txBody>
      </p:sp>
      <p:sp>
        <p:nvSpPr>
          <p:cNvPr id="4" name="Slide Number Placeholder 3"/>
          <p:cNvSpPr>
            <a:spLocks noGrp="1"/>
          </p:cNvSpPr>
          <p:nvPr>
            <p:ph type="sldNum" sz="quarter" idx="10"/>
          </p:nvPr>
        </p:nvSpPr>
        <p:spPr/>
        <p:txBody>
          <a:bodyPr/>
          <a:lstStyle/>
          <a:p>
            <a:fld id="{CC417D0B-DD11-46B7-A44F-173E306A20CB}" type="slidenum">
              <a:rPr lang="en-US" smtClean="0"/>
              <a:pPr/>
              <a:t>8</a:t>
            </a:fld>
            <a:endParaRPr lang="en-US" dirty="0"/>
          </a:p>
        </p:txBody>
      </p:sp>
    </p:spTree>
    <p:extLst>
      <p:ext uri="{BB962C8B-B14F-4D97-AF65-F5344CB8AC3E}">
        <p14:creationId xmlns:p14="http://schemas.microsoft.com/office/powerpoint/2010/main" val="2697205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Not all types of informants will be sought in every area.</a:t>
            </a:r>
          </a:p>
          <a:p>
            <a:pPr defTabSz="931774">
              <a:defRPr/>
            </a:pPr>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Note: “FORM 1-1</a:t>
            </a:r>
            <a:r>
              <a:rPr lang="en-US" sz="1200" b="0" i="1" u="none"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 INTERVIEWER </a:t>
            </a:r>
            <a:r>
              <a:rPr lang="en-US" sz="1200" b="0" i="1" u="none" kern="1200" dirty="0">
                <a:solidFill>
                  <a:schemeClr val="tx1"/>
                </a:solidFill>
                <a:effectLst/>
                <a:latin typeface="+mn-lt"/>
                <a:ea typeface="+mn-ea"/>
                <a:cs typeface="+mn-cs"/>
              </a:rPr>
              <a:t>TARGET AND </a:t>
            </a:r>
            <a:r>
              <a:rPr lang="en-US" sz="1200" b="0" i="1" kern="1200" dirty="0">
                <a:solidFill>
                  <a:schemeClr val="tx1"/>
                </a:solidFill>
                <a:effectLst/>
                <a:latin typeface="+mn-lt"/>
                <a:ea typeface="+mn-ea"/>
                <a:cs typeface="+mn-cs"/>
              </a:rPr>
              <a:t>TALLY SHEET FOR COMMUNITY INFORMANT INTERVIEWS” can be found in Step 2.12 of the Fieldwork Implementation Guide, in the PLACE Tool Kit available here: </a:t>
            </a:r>
            <a:r>
              <a:rPr lang="en-US" sz="1200" i="1" u="sng" kern="1200" dirty="0">
                <a:solidFill>
                  <a:schemeClr val="tx1"/>
                </a:solidFill>
                <a:effectLst/>
                <a:latin typeface="+mn-lt"/>
                <a:ea typeface="+mn-ea"/>
                <a:cs typeface="+mn-cs"/>
                <a:hlinkClick r:id="rId3"/>
              </a:rPr>
              <a:t>https://www.measureevaluation.org/resources/tools/hiv-aids/place</a:t>
            </a:r>
            <a:r>
              <a:rPr lang="en-US" i="1" dirty="0"/>
              <a:t>.</a:t>
            </a:r>
            <a:r>
              <a:rPr lang="en-US" sz="1200" b="0" i="1" kern="1200" dirty="0">
                <a:solidFill>
                  <a:schemeClr val="tx1"/>
                </a:solidFill>
                <a:effectLst/>
                <a:latin typeface="+mn-lt"/>
                <a:ea typeface="+mn-ea"/>
                <a:cs typeface="+mn-cs"/>
              </a:rPr>
              <a:t>                               </a:t>
            </a:r>
          </a:p>
          <a:p>
            <a:pPr defTabSz="931774">
              <a:defRPr/>
            </a:pPr>
            <a:endParaRPr lang="en-US" b="0" dirty="0"/>
          </a:p>
          <a:p>
            <a:endParaRPr lang="en-US" dirty="0"/>
          </a:p>
        </p:txBody>
      </p:sp>
      <p:sp>
        <p:nvSpPr>
          <p:cNvPr id="4" name="Slide Number Placeholder 3"/>
          <p:cNvSpPr>
            <a:spLocks noGrp="1"/>
          </p:cNvSpPr>
          <p:nvPr>
            <p:ph type="sldNum" sz="quarter" idx="10"/>
          </p:nvPr>
        </p:nvSpPr>
        <p:spPr/>
        <p:txBody>
          <a:bodyPr/>
          <a:lstStyle/>
          <a:p>
            <a:fld id="{CC417D0B-DD11-46B7-A44F-173E306A20CB}" type="slidenum">
              <a:rPr lang="en-US" smtClean="0"/>
              <a:pPr/>
              <a:t>9</a:t>
            </a:fld>
            <a:endParaRPr lang="en-US" dirty="0"/>
          </a:p>
        </p:txBody>
      </p:sp>
    </p:spTree>
    <p:extLst>
      <p:ext uri="{BB962C8B-B14F-4D97-AF65-F5344CB8AC3E}">
        <p14:creationId xmlns:p14="http://schemas.microsoft.com/office/powerpoint/2010/main" val="2338800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object 3"/>
          <p:cNvSpPr/>
          <p:nvPr/>
        </p:nvSpPr>
        <p:spPr>
          <a:xfrm>
            <a:off x="0" y="-124778"/>
            <a:ext cx="9144000" cy="1143001"/>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46C0A"/>
          </a:solidFill>
        </p:spPr>
        <p:txBody>
          <a:bodyPr wrap="square" lIns="0" tIns="0" rIns="0" bIns="0" rtlCol="0"/>
          <a:lstStyle/>
          <a:p>
            <a:endParaRPr sz="1191" dirty="0">
              <a:solidFill>
                <a:schemeClr val="bg1"/>
              </a:solidFill>
              <a:latin typeface="Futura Lt BT" panose="020B0402020204020303" pitchFamily="34" charset="0"/>
            </a:endParaRPr>
          </a:p>
        </p:txBody>
      </p:sp>
      <p:sp>
        <p:nvSpPr>
          <p:cNvPr id="9" name="object 5"/>
          <p:cNvSpPr/>
          <p:nvPr/>
        </p:nvSpPr>
        <p:spPr>
          <a:xfrm>
            <a:off x="0" y="874061"/>
            <a:ext cx="9144000" cy="4702573"/>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637E"/>
          </a:solidFill>
        </p:spPr>
        <p:txBody>
          <a:bodyPr wrap="square" lIns="0" tIns="0" rIns="0" bIns="0" rtlCol="0"/>
          <a:lstStyle/>
          <a:p>
            <a:endParaRPr sz="1191" dirty="0"/>
          </a:p>
        </p:txBody>
      </p:sp>
      <p:sp>
        <p:nvSpPr>
          <p:cNvPr id="11" name="object 8"/>
          <p:cNvSpPr txBox="1"/>
          <p:nvPr/>
        </p:nvSpPr>
        <p:spPr>
          <a:xfrm>
            <a:off x="941295" y="309369"/>
            <a:ext cx="6803159" cy="2205732"/>
          </a:xfrm>
          <a:prstGeom prst="rect">
            <a:avLst/>
          </a:prstGeom>
        </p:spPr>
        <p:txBody>
          <a:bodyPr vert="horz" wrap="square" lIns="0" tIns="0" rIns="0" bIns="0" rtlCol="0">
            <a:spAutoFit/>
          </a:bodyPr>
          <a:lstStyle/>
          <a:p>
            <a:pPr marL="8405">
              <a:lnSpc>
                <a:spcPts val="4298"/>
              </a:lnSpc>
            </a:pPr>
            <a:r>
              <a:rPr lang="en-US" sz="3772" b="1" spc="-176" dirty="0">
                <a:solidFill>
                  <a:schemeClr val="bg1"/>
                </a:solidFill>
                <a:latin typeface="Arial Black" panose="020B0A04020102020204" pitchFamily="34" charset="0"/>
                <a:cs typeface="Gill Sans MT"/>
              </a:rPr>
              <a:t>PLACE</a:t>
            </a:r>
            <a:endParaRPr lang="en-US" sz="3772" b="1" spc="-176" dirty="0">
              <a:solidFill>
                <a:schemeClr val="bg1"/>
              </a:solidFill>
              <a:latin typeface="Century Gothic" panose="020B0502020202020204" pitchFamily="34" charset="0"/>
              <a:cs typeface="Gill Sans MT"/>
            </a:endParaRPr>
          </a:p>
          <a:p>
            <a:pPr marL="8405">
              <a:lnSpc>
                <a:spcPts val="4298"/>
              </a:lnSpc>
            </a:pPr>
            <a:r>
              <a:rPr lang="en-US" sz="3883" dirty="0">
                <a:solidFill>
                  <a:schemeClr val="bg1"/>
                </a:solidFill>
                <a:latin typeface="Century Gothic" panose="020B0502020202020204" pitchFamily="34" charset="0"/>
                <a:cs typeface="Gill Sans MT"/>
              </a:rPr>
              <a:t>Supervisor Training </a:t>
            </a:r>
          </a:p>
          <a:p>
            <a:pPr marL="8405">
              <a:lnSpc>
                <a:spcPts val="4298"/>
              </a:lnSpc>
            </a:pPr>
            <a:endParaRPr lang="en-US" sz="3772" dirty="0">
              <a:solidFill>
                <a:schemeClr val="bg1"/>
              </a:solidFill>
              <a:latin typeface="Futura Lt BT" panose="020B0402020204020303" pitchFamily="34" charset="0"/>
              <a:cs typeface="Gill Sans MT"/>
            </a:endParaRPr>
          </a:p>
          <a:p>
            <a:pPr marL="8405">
              <a:lnSpc>
                <a:spcPts val="4298"/>
              </a:lnSpc>
            </a:pPr>
            <a:endParaRPr sz="3772" dirty="0">
              <a:solidFill>
                <a:schemeClr val="bg1"/>
              </a:solidFill>
              <a:latin typeface="Futura Lt BT" panose="020B0402020204020303" pitchFamily="34" charset="0"/>
              <a:cs typeface="Gill Sans MT"/>
            </a:endParaRPr>
          </a:p>
        </p:txBody>
      </p:sp>
      <p:sp>
        <p:nvSpPr>
          <p:cNvPr id="12" name="object 9"/>
          <p:cNvSpPr txBox="1"/>
          <p:nvPr/>
        </p:nvSpPr>
        <p:spPr>
          <a:xfrm>
            <a:off x="4087092" y="4034119"/>
            <a:ext cx="4084781" cy="1095428"/>
          </a:xfrm>
          <a:prstGeom prst="rect">
            <a:avLst/>
          </a:prstGeom>
        </p:spPr>
        <p:txBody>
          <a:bodyPr vert="horz" wrap="square" lIns="0" tIns="0" rIns="0" bIns="0" rtlCol="0">
            <a:spAutoFit/>
          </a:bodyPr>
          <a:lstStyle/>
          <a:p>
            <a:pPr marL="8405">
              <a:lnSpc>
                <a:spcPts val="1489"/>
              </a:lnSpc>
            </a:pPr>
            <a:r>
              <a:rPr sz="1059" dirty="0">
                <a:solidFill>
                  <a:srgbClr val="00637E"/>
                </a:solidFill>
                <a:latin typeface="Century Gothic" panose="020B0502020202020204" pitchFamily="34" charset="0"/>
                <a:cs typeface="Futura LT Pro Book"/>
              </a:rPr>
              <a:t>Author Name and Degree Here</a:t>
            </a:r>
          </a:p>
          <a:p>
            <a:pPr marL="8405">
              <a:lnSpc>
                <a:spcPts val="1489"/>
              </a:lnSpc>
            </a:pPr>
            <a:r>
              <a:rPr sz="1059" b="1" dirty="0">
                <a:solidFill>
                  <a:srgbClr val="00637E"/>
                </a:solidFill>
                <a:latin typeface="Century Gothic" panose="020B0502020202020204" pitchFamily="34" charset="0"/>
                <a:cs typeface="Futura LT Pro Book"/>
              </a:rPr>
              <a:t>MEASURE Evaluation</a:t>
            </a:r>
            <a:endParaRPr sz="1059" dirty="0">
              <a:solidFill>
                <a:srgbClr val="00637E"/>
              </a:solidFill>
              <a:latin typeface="Century Gothic" panose="020B0502020202020204" pitchFamily="34" charset="0"/>
              <a:cs typeface="Futura LT Pro Book"/>
            </a:endParaRPr>
          </a:p>
          <a:p>
            <a:pPr marL="8405">
              <a:lnSpc>
                <a:spcPct val="100000"/>
              </a:lnSpc>
            </a:pPr>
            <a:r>
              <a:rPr sz="1059" dirty="0">
                <a:solidFill>
                  <a:srgbClr val="00637E"/>
                </a:solidFill>
                <a:latin typeface="Century Gothic" panose="020B0502020202020204" pitchFamily="34" charset="0"/>
                <a:cs typeface="Futura LT Pro Book"/>
              </a:rPr>
              <a:t>Your organization here</a:t>
            </a:r>
          </a:p>
          <a:p>
            <a:pPr>
              <a:lnSpc>
                <a:spcPct val="100000"/>
              </a:lnSpc>
              <a:spcBef>
                <a:spcPts val="30"/>
              </a:spcBef>
            </a:pPr>
            <a:endParaRPr sz="1059" dirty="0">
              <a:solidFill>
                <a:srgbClr val="00637E"/>
              </a:solidFill>
              <a:latin typeface="Century Gothic" panose="020B0502020202020204" pitchFamily="34" charset="0"/>
              <a:cs typeface="Times New Roman"/>
            </a:endParaRPr>
          </a:p>
          <a:p>
            <a:pPr marL="8405">
              <a:lnSpc>
                <a:spcPts val="1456"/>
              </a:lnSpc>
            </a:pPr>
            <a:r>
              <a:rPr lang="en-US" sz="1059" dirty="0">
                <a:solidFill>
                  <a:srgbClr val="00637E"/>
                </a:solidFill>
                <a:latin typeface="Century Gothic" panose="020B0502020202020204" pitchFamily="34" charset="0"/>
                <a:cs typeface="Futura LT Pro Book"/>
              </a:rPr>
              <a:t>Date for presentation</a:t>
            </a:r>
            <a:r>
              <a:rPr lang="en-US" sz="1059" baseline="0" dirty="0">
                <a:solidFill>
                  <a:srgbClr val="00637E"/>
                </a:solidFill>
                <a:latin typeface="Century Gothic" panose="020B0502020202020204" pitchFamily="34" charset="0"/>
                <a:cs typeface="Futura LT Pro Book"/>
              </a:rPr>
              <a:t> if necessary</a:t>
            </a:r>
            <a:endParaRPr sz="1059" dirty="0">
              <a:solidFill>
                <a:srgbClr val="00637E"/>
              </a:solidFill>
              <a:latin typeface="Century Gothic" panose="020B0502020202020204" pitchFamily="34" charset="0"/>
              <a:cs typeface="Futura LT Pro Book"/>
            </a:endParaRPr>
          </a:p>
          <a:p>
            <a:pPr marL="8405">
              <a:lnSpc>
                <a:spcPts val="1456"/>
              </a:lnSpc>
            </a:pPr>
            <a:r>
              <a:rPr lang="en-US" sz="1059" b="1" dirty="0">
                <a:solidFill>
                  <a:srgbClr val="00637E"/>
                </a:solidFill>
                <a:latin typeface="Century Gothic" panose="020B0502020202020204" pitchFamily="34" charset="0"/>
                <a:cs typeface="Futura LT Pro Book"/>
              </a:rPr>
              <a:t>Name of meeting</a:t>
            </a:r>
            <a:endParaRPr sz="1059" dirty="0">
              <a:solidFill>
                <a:srgbClr val="00637E"/>
              </a:solidFill>
              <a:latin typeface="Century Gothic" panose="020B0502020202020204" pitchFamily="34" charset="0"/>
              <a:cs typeface="Futura LT Pro Book"/>
            </a:endParaRPr>
          </a:p>
        </p:txBody>
      </p:sp>
      <p:sp>
        <p:nvSpPr>
          <p:cNvPr id="13" name="Rectangle 12"/>
          <p:cNvSpPr>
            <a:spLocks noChangeArrowheads="1"/>
          </p:cNvSpPr>
          <p:nvPr/>
        </p:nvSpPr>
        <p:spPr bwMode="auto">
          <a:xfrm>
            <a:off x="-2404276" y="6424332"/>
            <a:ext cx="65" cy="1832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5150" rtl="0" eaLnBrk="0" fontAlgn="base" latinLnBrk="0" hangingPunct="0">
              <a:lnSpc>
                <a:spcPct val="100000"/>
              </a:lnSpc>
              <a:spcBef>
                <a:spcPct val="0"/>
              </a:spcBef>
              <a:spcAft>
                <a:spcPct val="0"/>
              </a:spcAft>
              <a:buClrTx/>
              <a:buSzTx/>
              <a:buFontTx/>
              <a:buNone/>
              <a:tabLst/>
            </a:pPr>
            <a:endParaRPr kumimoji="0" lang="fr-FR" altLang="en-US" sz="1191" b="0" i="0" u="none" strike="noStrike" cap="none" normalizeH="0" baseline="0" dirty="0">
              <a:ln>
                <a:noFill/>
              </a:ln>
              <a:solidFill>
                <a:schemeClr val="tx1"/>
              </a:solidFill>
              <a:effectLst/>
              <a:latin typeface="Arial" panose="020B0604020202020204" pitchFamily="34"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141" y="5889118"/>
            <a:ext cx="672745" cy="626839"/>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1" y="5926947"/>
            <a:ext cx="964924" cy="55118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8871" y="5721836"/>
            <a:ext cx="1158521" cy="961403"/>
          </a:xfrm>
          <a:prstGeom prst="rect">
            <a:avLst/>
          </a:prstGeom>
        </p:spPr>
      </p:pic>
      <p:sp>
        <p:nvSpPr>
          <p:cNvPr id="2" name="AutoShape 2" descr="Related image">
            <a:extLst>
              <a:ext uri="{FF2B5EF4-FFF2-40B4-BE49-F238E27FC236}">
                <a16:creationId xmlns:a16="http://schemas.microsoft.com/office/drawing/2014/main" id="{BAE2467A-8AF6-4558-9AA7-F32A9E6AF2F0}"/>
              </a:ext>
            </a:extLst>
          </p:cNvPr>
          <p:cNvSpPr>
            <a:spLocks noChangeAspect="1" noChangeArrowheads="1"/>
          </p:cNvSpPr>
          <p:nvPr/>
        </p:nvSpPr>
        <p:spPr bwMode="auto">
          <a:xfrm>
            <a:off x="4433455" y="3294530"/>
            <a:ext cx="277091" cy="268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512" tIns="30256" rIns="60512" bIns="30256" numCol="1" anchor="t" anchorCtr="0" compatLnSpc="1">
            <a:prstTxWarp prst="textNoShape">
              <a:avLst/>
            </a:prstTxWarp>
          </a:bodyPr>
          <a:lstStyle/>
          <a:p>
            <a:endParaRPr lang="en-US" sz="1191" dirty="0"/>
          </a:p>
        </p:txBody>
      </p:sp>
    </p:spTree>
    <p:extLst>
      <p:ext uri="{BB962C8B-B14F-4D97-AF65-F5344CB8AC3E}">
        <p14:creationId xmlns:p14="http://schemas.microsoft.com/office/powerpoint/2010/main" val="282929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8" name="object 3"/>
          <p:cNvSpPr/>
          <p:nvPr/>
        </p:nvSpPr>
        <p:spPr>
          <a:xfrm>
            <a:off x="0" y="-1"/>
            <a:ext cx="9144000" cy="1075766"/>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46C0A"/>
          </a:solidFill>
        </p:spPr>
        <p:txBody>
          <a:bodyPr wrap="square" lIns="0" tIns="0" rIns="0" bIns="0" rtlCol="0"/>
          <a:lstStyle/>
          <a:p>
            <a:pPr marL="310980" lvl="1" algn="l">
              <a:lnSpc>
                <a:spcPts val="2250"/>
              </a:lnSpc>
            </a:pPr>
            <a:endParaRPr lang="en-US" sz="1191" dirty="0">
              <a:solidFill>
                <a:schemeClr val="bg1"/>
              </a:solidFill>
              <a:latin typeface="Futura LT Pro Book"/>
              <a:cs typeface="Futura LT Pro Book"/>
            </a:endParaRPr>
          </a:p>
        </p:txBody>
      </p:sp>
      <p:sp>
        <p:nvSpPr>
          <p:cNvPr id="17" name="bk object 17"/>
          <p:cNvSpPr/>
          <p:nvPr/>
        </p:nvSpPr>
        <p:spPr>
          <a:xfrm>
            <a:off x="1384" y="0"/>
            <a:ext cx="0" cy="1223682"/>
          </a:xfrm>
          <a:custGeom>
            <a:avLst/>
            <a:gdLst/>
            <a:ahLst/>
            <a:cxnLst/>
            <a:rect l="l" t="t" r="r" b="b"/>
            <a:pathLst>
              <a:path h="1386840">
                <a:moveTo>
                  <a:pt x="0" y="0"/>
                </a:moveTo>
                <a:lnTo>
                  <a:pt x="0" y="1386839"/>
                </a:lnTo>
              </a:path>
            </a:pathLst>
          </a:custGeom>
          <a:ln w="4318">
            <a:solidFill>
              <a:srgbClr val="1E185F"/>
            </a:solidFill>
          </a:ln>
        </p:spPr>
        <p:txBody>
          <a:bodyPr wrap="square" lIns="0" tIns="0" rIns="0" bIns="0" rtlCol="0"/>
          <a:lstStyle/>
          <a:p>
            <a:endParaRPr sz="1191" dirty="0"/>
          </a:p>
        </p:txBody>
      </p:sp>
      <p:sp>
        <p:nvSpPr>
          <p:cNvPr id="10" name="object 5"/>
          <p:cNvSpPr/>
          <p:nvPr/>
        </p:nvSpPr>
        <p:spPr>
          <a:xfrm>
            <a:off x="0" y="1075765"/>
            <a:ext cx="9144000" cy="4703899"/>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5268"/>
          </a:solidFill>
        </p:spPr>
        <p:txBody>
          <a:bodyPr wrap="square" lIns="0" tIns="0" rIns="0" bIns="0" rtlCol="0"/>
          <a:lstStyle/>
          <a:p>
            <a:endParaRPr sz="1191" dirty="0">
              <a:solidFill>
                <a:srgbClr val="A7BF39"/>
              </a:solidFill>
            </a:endParaRPr>
          </a:p>
        </p:txBody>
      </p:sp>
      <p:sp>
        <p:nvSpPr>
          <p:cNvPr id="5" name="Rectangle 4"/>
          <p:cNvSpPr/>
          <p:nvPr/>
        </p:nvSpPr>
        <p:spPr>
          <a:xfrm>
            <a:off x="900545" y="2622177"/>
            <a:ext cx="7571102" cy="2516073"/>
          </a:xfrm>
          <a:prstGeom prst="rect">
            <a:avLst/>
          </a:prstGeom>
        </p:spPr>
        <p:txBody>
          <a:bodyPr wrap="square">
            <a:spAutoFit/>
          </a:bodyPr>
          <a:lstStyle/>
          <a:p>
            <a:pPr marL="0" marR="0" lvl="0" indent="0" algn="l" defTabSz="605150" rtl="0" eaLnBrk="1" fontAlgn="auto" latinLnBrk="0" hangingPunct="1">
              <a:lnSpc>
                <a:spcPts val="2118"/>
              </a:lnSpc>
              <a:spcBef>
                <a:spcPts val="0"/>
              </a:spcBef>
              <a:spcAft>
                <a:spcPts val="0"/>
              </a:spcAft>
              <a:buClrTx/>
              <a:buSzTx/>
              <a:buFontTx/>
              <a:buNone/>
              <a:tabLst/>
              <a:defRPr/>
            </a:pPr>
            <a:r>
              <a:rPr kumimoji="0" lang="en-US" sz="1677" b="0" i="0" u="none" strike="noStrike" kern="1200" cap="none" spc="-66" normalizeH="0" baseline="0" noProof="0" dirty="0">
                <a:ln>
                  <a:noFill/>
                </a:ln>
                <a:solidFill>
                  <a:prstClr val="white"/>
                </a:solidFill>
                <a:effectLst/>
                <a:uLnTx/>
                <a:uFillTx/>
                <a:latin typeface="Century Gothic" panose="020B0502020202020204" pitchFamily="34" charset="0"/>
                <a:ea typeface="+mn-ea"/>
                <a:cs typeface="+mn-cs"/>
              </a:rPr>
              <a:t>This presentation was produced with the support of the United States Agency for International Development (USAID) under the terms of MEASURE Evaluation cooperative agreement AID-OAA-L-14-00004. MEASURE Evaluation is implemented by the Carolina Population Center, University of North Carolina at Chapel Hill in partnership with ICF International; John Snow, Inc.; Management Sciences for Health; Palladium; and Tulane University. Views expressed are not necessarily those of USAID or the United States government. </a:t>
            </a:r>
          </a:p>
          <a:p>
            <a:pPr marL="8405" marR="542114" lvl="0" indent="0" algn="l" defTabSz="605150" rtl="0" eaLnBrk="1" fontAlgn="auto" latinLnBrk="0" hangingPunct="1">
              <a:lnSpc>
                <a:spcPts val="2118"/>
              </a:lnSpc>
              <a:spcBef>
                <a:spcPts val="0"/>
              </a:spcBef>
              <a:spcAft>
                <a:spcPts val="0"/>
              </a:spcAft>
              <a:buClrTx/>
              <a:buSzTx/>
              <a:buFontTx/>
              <a:buNone/>
              <a:tabLst/>
              <a:defRPr/>
            </a:pPr>
            <a:r>
              <a:rPr kumimoji="0" lang="en-US" sz="1677" b="1" i="0" u="none" strike="noStrike" kern="1200" cap="none" spc="-66" normalizeH="0" baseline="0" noProof="0" dirty="0">
                <a:ln>
                  <a:noFill/>
                </a:ln>
                <a:solidFill>
                  <a:schemeClr val="bg1"/>
                </a:solidFill>
                <a:effectLst/>
                <a:uLnTx/>
                <a:uFillTx/>
                <a:latin typeface="Century Gothic" panose="020B0502020202020204" pitchFamily="34" charset="0"/>
                <a:ea typeface="+mn-ea"/>
                <a:cs typeface="Futura LT Pro Book"/>
              </a:rPr>
              <a:t>www.measureevaluation.org</a:t>
            </a:r>
          </a:p>
        </p:txBody>
      </p:sp>
      <p:sp>
        <p:nvSpPr>
          <p:cNvPr id="13" name="Rectangle 12"/>
          <p:cNvSpPr>
            <a:spLocks noChangeArrowheads="1"/>
          </p:cNvSpPr>
          <p:nvPr/>
        </p:nvSpPr>
        <p:spPr bwMode="auto">
          <a:xfrm>
            <a:off x="-949549" y="6396084"/>
            <a:ext cx="65" cy="1832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5150" rtl="0" eaLnBrk="0" fontAlgn="base" latinLnBrk="0" hangingPunct="0">
              <a:lnSpc>
                <a:spcPct val="100000"/>
              </a:lnSpc>
              <a:spcBef>
                <a:spcPct val="0"/>
              </a:spcBef>
              <a:spcAft>
                <a:spcPct val="0"/>
              </a:spcAft>
              <a:buClrTx/>
              <a:buSzTx/>
              <a:buFontTx/>
              <a:buNone/>
              <a:tabLst/>
            </a:pPr>
            <a:endParaRPr kumimoji="0" lang="fr-FR" altLang="en-US" sz="1191"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244D5085-98BA-4BA5-AF05-26A93E3C3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544" y="5983941"/>
            <a:ext cx="633041" cy="589844"/>
          </a:xfrm>
          <a:prstGeom prst="rect">
            <a:avLst/>
          </a:prstGeom>
        </p:spPr>
      </p:pic>
      <p:pic>
        <p:nvPicPr>
          <p:cNvPr id="12" name="Picture 11">
            <a:extLst>
              <a:ext uri="{FF2B5EF4-FFF2-40B4-BE49-F238E27FC236}">
                <a16:creationId xmlns:a16="http://schemas.microsoft.com/office/drawing/2014/main" id="{701509EF-0671-47A0-BE98-0D1F2AA4CD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403" y="6017306"/>
            <a:ext cx="907975" cy="518655"/>
          </a:xfrm>
          <a:prstGeom prst="rect">
            <a:avLst/>
          </a:prstGeom>
        </p:spPr>
      </p:pic>
      <p:pic>
        <p:nvPicPr>
          <p:cNvPr id="19" name="Picture 18">
            <a:extLst>
              <a:ext uri="{FF2B5EF4-FFF2-40B4-BE49-F238E27FC236}">
                <a16:creationId xmlns:a16="http://schemas.microsoft.com/office/drawing/2014/main" id="{94242180-9F6B-4D41-AED2-566A659A75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3273" y="5836405"/>
            <a:ext cx="1090148" cy="904662"/>
          </a:xfrm>
          <a:prstGeom prst="rect">
            <a:avLst/>
          </a:prstGeom>
        </p:spPr>
      </p:pic>
    </p:spTree>
    <p:extLst>
      <p:ext uri="{BB962C8B-B14F-4D97-AF65-F5344CB8AC3E}">
        <p14:creationId xmlns:p14="http://schemas.microsoft.com/office/powerpoint/2010/main" val="159802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7" name="object 5">
            <a:extLst>
              <a:ext uri="{FF2B5EF4-FFF2-40B4-BE49-F238E27FC236}">
                <a16:creationId xmlns:a16="http://schemas.microsoft.com/office/drawing/2014/main" id="{3BAC1663-E449-411B-A422-635CC81F4AC9}"/>
              </a:ext>
            </a:extLst>
          </p:cNvPr>
          <p:cNvSpPr/>
          <p:nvPr userDrawn="1"/>
        </p:nvSpPr>
        <p:spPr>
          <a:xfrm>
            <a:off x="0" y="1459892"/>
            <a:ext cx="9144000" cy="4193446"/>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5268"/>
          </a:solidFill>
        </p:spPr>
        <p:txBody>
          <a:bodyPr wrap="square" lIns="0" tIns="0" rIns="0" bIns="0" rtlCol="0"/>
          <a:lstStyle/>
          <a:p>
            <a:endParaRPr sz="1191"/>
          </a:p>
        </p:txBody>
      </p:sp>
      <p:sp>
        <p:nvSpPr>
          <p:cNvPr id="8" name="object 3">
            <a:extLst>
              <a:ext uri="{FF2B5EF4-FFF2-40B4-BE49-F238E27FC236}">
                <a16:creationId xmlns:a16="http://schemas.microsoft.com/office/drawing/2014/main" id="{764FBD3A-5FDB-4EA3-ACFD-515FA14367C6}"/>
              </a:ext>
            </a:extLst>
          </p:cNvPr>
          <p:cNvSpPr/>
          <p:nvPr userDrawn="1"/>
        </p:nvSpPr>
        <p:spPr>
          <a:xfrm>
            <a:off x="0" y="-18473"/>
            <a:ext cx="9144000" cy="1577148"/>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6661F"/>
          </a:solidFill>
        </p:spPr>
        <p:txBody>
          <a:bodyPr wrap="square" lIns="0" tIns="0" rIns="0" bIns="0" rtlCol="0"/>
          <a:lstStyle/>
          <a:p>
            <a:endParaRPr sz="1191" dirty="0">
              <a:solidFill>
                <a:schemeClr val="bg1"/>
              </a:solidFill>
              <a:latin typeface="Futura Lt BT" panose="020B0402020204020303" pitchFamily="34" charset="0"/>
            </a:endParaRPr>
          </a:p>
        </p:txBody>
      </p:sp>
      <p:sp>
        <p:nvSpPr>
          <p:cNvPr id="9" name="object 8">
            <a:extLst>
              <a:ext uri="{FF2B5EF4-FFF2-40B4-BE49-F238E27FC236}">
                <a16:creationId xmlns:a16="http://schemas.microsoft.com/office/drawing/2014/main" id="{6179F6AA-9552-436F-B3D8-815F6473B824}"/>
              </a:ext>
            </a:extLst>
          </p:cNvPr>
          <p:cNvSpPr txBox="1"/>
          <p:nvPr userDrawn="1"/>
        </p:nvSpPr>
        <p:spPr>
          <a:xfrm>
            <a:off x="685800" y="1131801"/>
            <a:ext cx="7924800" cy="3398366"/>
          </a:xfrm>
          <a:prstGeom prst="rect">
            <a:avLst/>
          </a:prstGeom>
        </p:spPr>
        <p:txBody>
          <a:bodyPr vert="horz" wrap="square" lIns="0" tIns="0" rIns="0" bIns="0" rtlCol="0">
            <a:spAutoFit/>
          </a:bodyPr>
          <a:lstStyle/>
          <a:p>
            <a:pPr marL="8405">
              <a:lnSpc>
                <a:spcPts val="3700"/>
              </a:lnSpc>
            </a:pPr>
            <a:r>
              <a:rPr lang="en-US" sz="3600" b="1" dirty="0">
                <a:solidFill>
                  <a:schemeClr val="bg1"/>
                </a:solidFill>
                <a:latin typeface="Century Gothic" panose="020B0502020202020204" pitchFamily="34" charset="0"/>
              </a:rPr>
              <a:t>PLACE Tool Kit</a:t>
            </a:r>
          </a:p>
          <a:p>
            <a:pPr marL="8405">
              <a:lnSpc>
                <a:spcPts val="3700"/>
              </a:lnSpc>
            </a:pPr>
            <a:r>
              <a:rPr lang="en-US" sz="3600" b="1" dirty="0">
                <a:solidFill>
                  <a:schemeClr val="bg1"/>
                </a:solidFill>
                <a:latin typeface="Century Gothic" panose="020B0502020202020204" pitchFamily="34" charset="0"/>
              </a:rPr>
              <a:t>Interviews with Community Informants (Level 1) </a:t>
            </a:r>
            <a:br>
              <a:rPr lang="en-US" sz="3600" dirty="0">
                <a:solidFill>
                  <a:schemeClr val="bg1"/>
                </a:solidFill>
                <a:latin typeface="Century Gothic" panose="020B0502020202020204" pitchFamily="34" charset="0"/>
              </a:rPr>
            </a:br>
            <a:r>
              <a:rPr lang="en-US" sz="3600" dirty="0">
                <a:solidFill>
                  <a:schemeClr val="bg1"/>
                </a:solidFill>
                <a:latin typeface="Century Gothic" panose="020B0502020202020204" pitchFamily="34" charset="0"/>
              </a:rPr>
              <a:t>Using PLACE Form A:</a:t>
            </a:r>
            <a:br>
              <a:rPr lang="en-US" sz="3600" dirty="0">
                <a:solidFill>
                  <a:schemeClr val="bg1"/>
                </a:solidFill>
                <a:latin typeface="Century Gothic" panose="020B0502020202020204" pitchFamily="34" charset="0"/>
              </a:rPr>
            </a:br>
            <a:br>
              <a:rPr lang="en-US" sz="3600" dirty="0">
                <a:solidFill>
                  <a:schemeClr val="bg1"/>
                </a:solidFill>
                <a:latin typeface="Century Gothic" panose="020B0502020202020204" pitchFamily="34" charset="0"/>
              </a:rPr>
            </a:br>
            <a:r>
              <a:rPr lang="en-US" sz="3600" dirty="0">
                <a:solidFill>
                  <a:schemeClr val="bg1"/>
                </a:solidFill>
                <a:latin typeface="Century Gothic" panose="020B0502020202020204" pitchFamily="34" charset="0"/>
              </a:rPr>
              <a:t>Interviewer Training</a:t>
            </a:r>
            <a:endParaRPr lang="en-US" sz="3600" dirty="0">
              <a:solidFill>
                <a:schemeClr val="bg1"/>
              </a:solidFill>
              <a:latin typeface="Century Gothic" panose="020B0502020202020204" pitchFamily="34" charset="0"/>
              <a:cs typeface="Gill Sans MT"/>
            </a:endParaRPr>
          </a:p>
          <a:p>
            <a:pPr marL="8405">
              <a:lnSpc>
                <a:spcPts val="4298"/>
              </a:lnSpc>
            </a:pPr>
            <a:endParaRPr sz="3772" dirty="0">
              <a:solidFill>
                <a:schemeClr val="bg1"/>
              </a:solidFill>
              <a:latin typeface="Century Gothic" panose="020B0502020202020204" pitchFamily="34" charset="0"/>
              <a:cs typeface="Gill Sans MT"/>
            </a:endParaRPr>
          </a:p>
        </p:txBody>
      </p:sp>
      <p:pic>
        <p:nvPicPr>
          <p:cNvPr id="10" name="Picture 9">
            <a:extLst>
              <a:ext uri="{FF2B5EF4-FFF2-40B4-BE49-F238E27FC236}">
                <a16:creationId xmlns:a16="http://schemas.microsoft.com/office/drawing/2014/main" id="{1CA68D64-1E53-4529-A0FB-B18482393A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9251" y="5943600"/>
            <a:ext cx="672745" cy="626839"/>
          </a:xfrm>
          <a:prstGeom prst="rect">
            <a:avLst/>
          </a:prstGeom>
        </p:spPr>
      </p:pic>
      <p:pic>
        <p:nvPicPr>
          <p:cNvPr id="11" name="Picture 10">
            <a:extLst>
              <a:ext uri="{FF2B5EF4-FFF2-40B4-BE49-F238E27FC236}">
                <a16:creationId xmlns:a16="http://schemas.microsoft.com/office/drawing/2014/main" id="{F71879E7-30D3-4245-81C7-41E844F11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3111" y="5981429"/>
            <a:ext cx="964924" cy="551186"/>
          </a:xfrm>
          <a:prstGeom prst="rect">
            <a:avLst/>
          </a:prstGeom>
        </p:spPr>
      </p:pic>
      <p:pic>
        <p:nvPicPr>
          <p:cNvPr id="12" name="Picture 11">
            <a:extLst>
              <a:ext uri="{FF2B5EF4-FFF2-40B4-BE49-F238E27FC236}">
                <a16:creationId xmlns:a16="http://schemas.microsoft.com/office/drawing/2014/main" id="{5764BDE3-2E54-44BC-AA89-77E667392B9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83981" y="5776318"/>
            <a:ext cx="1158521" cy="961403"/>
          </a:xfrm>
          <a:prstGeom prst="rect">
            <a:avLst/>
          </a:prstGeom>
        </p:spPr>
      </p:pic>
      <p:pic>
        <p:nvPicPr>
          <p:cNvPr id="13" name="Picture 12">
            <a:extLst>
              <a:ext uri="{FF2B5EF4-FFF2-40B4-BE49-F238E27FC236}">
                <a16:creationId xmlns:a16="http://schemas.microsoft.com/office/drawing/2014/main" id="{9F7CFF19-64C2-444F-B3CA-FA01FA35E702}"/>
              </a:ext>
            </a:extLst>
          </p:cNvPr>
          <p:cNvPicPr>
            <a:picLocks noChangeAspect="1"/>
          </p:cNvPicPr>
          <p:nvPr userDrawn="1"/>
        </p:nvPicPr>
        <p:blipFill>
          <a:blip r:embed="rId5"/>
          <a:stretch>
            <a:fillRect/>
          </a:stretch>
        </p:blipFill>
        <p:spPr>
          <a:xfrm>
            <a:off x="868985" y="6034905"/>
            <a:ext cx="1246909" cy="467917"/>
          </a:xfrm>
          <a:prstGeom prst="rect">
            <a:avLst/>
          </a:prstGeom>
        </p:spPr>
      </p:pic>
      <p:sp>
        <p:nvSpPr>
          <p:cNvPr id="14" name="TextBox 13">
            <a:extLst>
              <a:ext uri="{FF2B5EF4-FFF2-40B4-BE49-F238E27FC236}">
                <a16:creationId xmlns:a16="http://schemas.microsoft.com/office/drawing/2014/main" id="{3576A3A1-6569-4B2D-9712-D2625FE05C05}"/>
              </a:ext>
            </a:extLst>
          </p:cNvPr>
          <p:cNvSpPr txBox="1"/>
          <p:nvPr userDrawn="1"/>
        </p:nvSpPr>
        <p:spPr>
          <a:xfrm>
            <a:off x="5069505" y="4012714"/>
            <a:ext cx="4038600" cy="1626086"/>
          </a:xfrm>
          <a:prstGeom prst="rect">
            <a:avLst/>
          </a:prstGeom>
          <a:noFill/>
        </p:spPr>
        <p:txBody>
          <a:bodyPr wrap="square" rtlCol="0">
            <a:spAutoFit/>
          </a:bodyPr>
          <a:lstStyle/>
          <a:p>
            <a:pPr marL="8405">
              <a:lnSpc>
                <a:spcPts val="2000"/>
              </a:lnSpc>
              <a:spcAft>
                <a:spcPts val="600"/>
              </a:spcAft>
            </a:pPr>
            <a:r>
              <a:rPr lang="en-US" sz="1800" dirty="0">
                <a:solidFill>
                  <a:schemeClr val="bg1"/>
                </a:solidFill>
                <a:latin typeface="Century Gothic" panose="020B0502020202020204" pitchFamily="34" charset="0"/>
                <a:cs typeface="Futura LT Pro Book"/>
              </a:rPr>
              <a:t>Presenter name and degree here</a:t>
            </a:r>
          </a:p>
          <a:p>
            <a:pPr marL="8405">
              <a:lnSpc>
                <a:spcPts val="2000"/>
              </a:lnSpc>
              <a:spcAft>
                <a:spcPts val="600"/>
              </a:spcAft>
            </a:pPr>
            <a:r>
              <a:rPr lang="en-US" sz="1800" dirty="0">
                <a:solidFill>
                  <a:schemeClr val="bg1"/>
                </a:solidFill>
                <a:latin typeface="Century Gothic" panose="020B0502020202020204" pitchFamily="34" charset="0"/>
                <a:cs typeface="Futura LT Pro Book"/>
              </a:rPr>
              <a:t>Your organization here</a:t>
            </a:r>
          </a:p>
          <a:p>
            <a:pPr>
              <a:lnSpc>
                <a:spcPct val="100000"/>
              </a:lnSpc>
              <a:spcBef>
                <a:spcPts val="30"/>
              </a:spcBef>
            </a:pPr>
            <a:endParaRPr lang="en-US" sz="1800" dirty="0">
              <a:solidFill>
                <a:schemeClr val="bg1"/>
              </a:solidFill>
              <a:latin typeface="Century Gothic" panose="020B0502020202020204" pitchFamily="34" charset="0"/>
              <a:cs typeface="Times New Roman"/>
            </a:endParaRPr>
          </a:p>
          <a:p>
            <a:pPr marL="8405">
              <a:lnSpc>
                <a:spcPts val="2000"/>
              </a:lnSpc>
              <a:spcAft>
                <a:spcPts val="600"/>
              </a:spcAft>
            </a:pPr>
            <a:r>
              <a:rPr lang="en-US" sz="1800" dirty="0">
                <a:solidFill>
                  <a:schemeClr val="bg1"/>
                </a:solidFill>
                <a:latin typeface="Century Gothic" panose="020B0502020202020204" pitchFamily="34" charset="0"/>
                <a:cs typeface="Futura LT Pro Book"/>
              </a:rPr>
              <a:t>Date of  presentation</a:t>
            </a:r>
          </a:p>
          <a:p>
            <a:pPr marL="8405">
              <a:lnSpc>
                <a:spcPts val="2000"/>
              </a:lnSpc>
              <a:spcAft>
                <a:spcPts val="600"/>
              </a:spcAft>
            </a:pPr>
            <a:r>
              <a:rPr lang="en-US" sz="1800" b="1" dirty="0">
                <a:solidFill>
                  <a:schemeClr val="bg1"/>
                </a:solidFill>
                <a:latin typeface="Century Gothic" panose="020B0502020202020204" pitchFamily="34" charset="0"/>
                <a:cs typeface="Futura LT Pro Book"/>
              </a:rPr>
              <a:t>Name of meeting</a:t>
            </a:r>
            <a:endParaRPr lang="en-US" dirty="0"/>
          </a:p>
        </p:txBody>
      </p:sp>
    </p:spTree>
    <p:extLst>
      <p:ext uri="{BB962C8B-B14F-4D97-AF65-F5344CB8AC3E}">
        <p14:creationId xmlns:p14="http://schemas.microsoft.com/office/powerpoint/2010/main" val="2483379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7" name="object 5">
            <a:extLst>
              <a:ext uri="{FF2B5EF4-FFF2-40B4-BE49-F238E27FC236}">
                <a16:creationId xmlns:a16="http://schemas.microsoft.com/office/drawing/2014/main" id="{3BAC1663-E449-411B-A422-635CC81F4AC9}"/>
              </a:ext>
            </a:extLst>
          </p:cNvPr>
          <p:cNvSpPr/>
          <p:nvPr userDrawn="1"/>
        </p:nvSpPr>
        <p:spPr>
          <a:xfrm>
            <a:off x="0" y="1459892"/>
            <a:ext cx="9144000" cy="4193446"/>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5268"/>
          </a:solidFill>
        </p:spPr>
        <p:txBody>
          <a:bodyPr wrap="square" lIns="0" tIns="0" rIns="0" bIns="0" rtlCol="0"/>
          <a:lstStyle/>
          <a:p>
            <a:endParaRPr sz="1191"/>
          </a:p>
        </p:txBody>
      </p:sp>
      <p:sp>
        <p:nvSpPr>
          <p:cNvPr id="8" name="object 3">
            <a:extLst>
              <a:ext uri="{FF2B5EF4-FFF2-40B4-BE49-F238E27FC236}">
                <a16:creationId xmlns:a16="http://schemas.microsoft.com/office/drawing/2014/main" id="{764FBD3A-5FDB-4EA3-ACFD-515FA14367C6}"/>
              </a:ext>
            </a:extLst>
          </p:cNvPr>
          <p:cNvSpPr/>
          <p:nvPr userDrawn="1"/>
        </p:nvSpPr>
        <p:spPr>
          <a:xfrm>
            <a:off x="-3597" y="0"/>
            <a:ext cx="9144000" cy="1577148"/>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6661F"/>
          </a:solidFill>
        </p:spPr>
        <p:txBody>
          <a:bodyPr wrap="square" lIns="0" tIns="0" rIns="0" bIns="0" rtlCol="0"/>
          <a:lstStyle/>
          <a:p>
            <a:endParaRPr sz="1191" dirty="0">
              <a:solidFill>
                <a:schemeClr val="bg1"/>
              </a:solidFill>
              <a:latin typeface="Futura Lt BT" panose="020B0402020204020303" pitchFamily="34" charset="0"/>
            </a:endParaRPr>
          </a:p>
        </p:txBody>
      </p:sp>
      <p:sp>
        <p:nvSpPr>
          <p:cNvPr id="9" name="object 8">
            <a:extLst>
              <a:ext uri="{FF2B5EF4-FFF2-40B4-BE49-F238E27FC236}">
                <a16:creationId xmlns:a16="http://schemas.microsoft.com/office/drawing/2014/main" id="{6179F6AA-9552-436F-B3D8-815F6473B824}"/>
              </a:ext>
            </a:extLst>
          </p:cNvPr>
          <p:cNvSpPr txBox="1"/>
          <p:nvPr userDrawn="1"/>
        </p:nvSpPr>
        <p:spPr>
          <a:xfrm>
            <a:off x="606003" y="1131801"/>
            <a:ext cx="7924800" cy="3398366"/>
          </a:xfrm>
          <a:prstGeom prst="rect">
            <a:avLst/>
          </a:prstGeom>
        </p:spPr>
        <p:txBody>
          <a:bodyPr vert="horz" wrap="square" lIns="0" tIns="0" rIns="0" bIns="0" rtlCol="0">
            <a:spAutoFit/>
          </a:bodyPr>
          <a:lstStyle/>
          <a:p>
            <a:pPr marL="8405">
              <a:lnSpc>
                <a:spcPts val="3700"/>
              </a:lnSpc>
            </a:pPr>
            <a:r>
              <a:rPr lang="en-US" sz="3600" b="1" dirty="0">
                <a:solidFill>
                  <a:schemeClr val="bg1"/>
                </a:solidFill>
                <a:latin typeface="Century Gothic" panose="020B0502020202020204" pitchFamily="34" charset="0"/>
              </a:rPr>
              <a:t>PLACE Tool Kit</a:t>
            </a:r>
            <a:br>
              <a:rPr lang="en-US" sz="3600" b="1" dirty="0">
                <a:solidFill>
                  <a:schemeClr val="bg1"/>
                </a:solidFill>
                <a:latin typeface="Century Gothic" panose="020B0502020202020204" pitchFamily="34" charset="0"/>
              </a:rPr>
            </a:br>
            <a:r>
              <a:rPr lang="en-US" sz="3600" b="1" dirty="0">
                <a:solidFill>
                  <a:schemeClr val="bg1"/>
                </a:solidFill>
                <a:latin typeface="Century Gothic" panose="020B0502020202020204" pitchFamily="34" charset="0"/>
              </a:rPr>
              <a:t>Interviews with Community Informants (Level 1) </a:t>
            </a:r>
            <a:br>
              <a:rPr lang="en-US" sz="3600" dirty="0">
                <a:solidFill>
                  <a:schemeClr val="bg1"/>
                </a:solidFill>
                <a:latin typeface="Century Gothic" panose="020B0502020202020204" pitchFamily="34" charset="0"/>
              </a:rPr>
            </a:br>
            <a:r>
              <a:rPr lang="en-US" sz="3600" dirty="0">
                <a:solidFill>
                  <a:schemeClr val="bg1"/>
                </a:solidFill>
                <a:latin typeface="Century Gothic" panose="020B0502020202020204" pitchFamily="34" charset="0"/>
              </a:rPr>
              <a:t>Using PLACE Form A:</a:t>
            </a:r>
            <a:br>
              <a:rPr lang="en-US" sz="3600" dirty="0">
                <a:solidFill>
                  <a:schemeClr val="bg1"/>
                </a:solidFill>
                <a:latin typeface="Century Gothic" panose="020B0502020202020204" pitchFamily="34" charset="0"/>
              </a:rPr>
            </a:br>
            <a:br>
              <a:rPr lang="en-US" sz="3600" dirty="0">
                <a:solidFill>
                  <a:schemeClr val="bg1"/>
                </a:solidFill>
                <a:latin typeface="Century Gothic" panose="020B0502020202020204" pitchFamily="34" charset="0"/>
              </a:rPr>
            </a:br>
            <a:r>
              <a:rPr lang="en-US" sz="3600" dirty="0">
                <a:solidFill>
                  <a:schemeClr val="bg1"/>
                </a:solidFill>
                <a:latin typeface="Century Gothic" panose="020B0502020202020204" pitchFamily="34" charset="0"/>
              </a:rPr>
              <a:t>Interviewer Training</a:t>
            </a:r>
            <a:endParaRPr lang="en-US" sz="3600" dirty="0">
              <a:solidFill>
                <a:schemeClr val="bg1"/>
              </a:solidFill>
              <a:latin typeface="Century Gothic" panose="020B0502020202020204" pitchFamily="34" charset="0"/>
              <a:cs typeface="Gill Sans MT"/>
            </a:endParaRPr>
          </a:p>
          <a:p>
            <a:pPr marL="8405">
              <a:lnSpc>
                <a:spcPts val="4298"/>
              </a:lnSpc>
            </a:pPr>
            <a:endParaRPr sz="3772" dirty="0">
              <a:solidFill>
                <a:schemeClr val="bg1"/>
              </a:solidFill>
              <a:latin typeface="Century Gothic" panose="020B0502020202020204" pitchFamily="34" charset="0"/>
              <a:cs typeface="Gill Sans MT"/>
            </a:endParaRPr>
          </a:p>
        </p:txBody>
      </p:sp>
      <p:pic>
        <p:nvPicPr>
          <p:cNvPr id="10" name="Picture 9">
            <a:extLst>
              <a:ext uri="{FF2B5EF4-FFF2-40B4-BE49-F238E27FC236}">
                <a16:creationId xmlns:a16="http://schemas.microsoft.com/office/drawing/2014/main" id="{1CA68D64-1E53-4529-A0FB-B18482393A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9251" y="5943600"/>
            <a:ext cx="672745" cy="626839"/>
          </a:xfrm>
          <a:prstGeom prst="rect">
            <a:avLst/>
          </a:prstGeom>
        </p:spPr>
      </p:pic>
      <p:pic>
        <p:nvPicPr>
          <p:cNvPr id="11" name="Picture 10">
            <a:extLst>
              <a:ext uri="{FF2B5EF4-FFF2-40B4-BE49-F238E27FC236}">
                <a16:creationId xmlns:a16="http://schemas.microsoft.com/office/drawing/2014/main" id="{F71879E7-30D3-4245-81C7-41E844F11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3111" y="5981429"/>
            <a:ext cx="964924" cy="551186"/>
          </a:xfrm>
          <a:prstGeom prst="rect">
            <a:avLst/>
          </a:prstGeom>
        </p:spPr>
      </p:pic>
      <p:pic>
        <p:nvPicPr>
          <p:cNvPr id="12" name="Picture 11">
            <a:extLst>
              <a:ext uri="{FF2B5EF4-FFF2-40B4-BE49-F238E27FC236}">
                <a16:creationId xmlns:a16="http://schemas.microsoft.com/office/drawing/2014/main" id="{5764BDE3-2E54-44BC-AA89-77E667392B9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83981" y="5776318"/>
            <a:ext cx="1158521" cy="961403"/>
          </a:xfrm>
          <a:prstGeom prst="rect">
            <a:avLst/>
          </a:prstGeom>
        </p:spPr>
      </p:pic>
      <p:pic>
        <p:nvPicPr>
          <p:cNvPr id="13" name="Picture 12">
            <a:extLst>
              <a:ext uri="{FF2B5EF4-FFF2-40B4-BE49-F238E27FC236}">
                <a16:creationId xmlns:a16="http://schemas.microsoft.com/office/drawing/2014/main" id="{9F7CFF19-64C2-444F-B3CA-FA01FA35E702}"/>
              </a:ext>
            </a:extLst>
          </p:cNvPr>
          <p:cNvPicPr>
            <a:picLocks noChangeAspect="1"/>
          </p:cNvPicPr>
          <p:nvPr userDrawn="1"/>
        </p:nvPicPr>
        <p:blipFill>
          <a:blip r:embed="rId5"/>
          <a:stretch>
            <a:fillRect/>
          </a:stretch>
        </p:blipFill>
        <p:spPr>
          <a:xfrm>
            <a:off x="868985" y="6034905"/>
            <a:ext cx="1246909" cy="467917"/>
          </a:xfrm>
          <a:prstGeom prst="rect">
            <a:avLst/>
          </a:prstGeom>
        </p:spPr>
      </p:pic>
    </p:spTree>
    <p:extLst>
      <p:ext uri="{BB962C8B-B14F-4D97-AF65-F5344CB8AC3E}">
        <p14:creationId xmlns:p14="http://schemas.microsoft.com/office/powerpoint/2010/main" val="3353090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2622-0786-4641-9873-D9FA60827983}"/>
              </a:ext>
            </a:extLst>
          </p:cNvPr>
          <p:cNvSpPr>
            <a:spLocks noGrp="1"/>
          </p:cNvSpPr>
          <p:nvPr>
            <p:ph type="ctrTitle"/>
          </p:nvPr>
        </p:nvSpPr>
        <p:spPr>
          <a:xfrm>
            <a:off x="1143000" y="1121992"/>
            <a:ext cx="6858000" cy="2388253"/>
          </a:xfrm>
        </p:spPr>
        <p:txBody>
          <a:bodyPr anchor="b"/>
          <a:lstStyle>
            <a:lvl1pPr algn="ctr">
              <a:defRPr sz="3971"/>
            </a:lvl1pPr>
          </a:lstStyle>
          <a:p>
            <a:r>
              <a:rPr lang="en-US" dirty="0"/>
              <a:t>Click to edit Master title style</a:t>
            </a:r>
          </a:p>
        </p:txBody>
      </p:sp>
      <p:sp>
        <p:nvSpPr>
          <p:cNvPr id="3" name="Subtitle 2">
            <a:extLst>
              <a:ext uri="{FF2B5EF4-FFF2-40B4-BE49-F238E27FC236}">
                <a16:creationId xmlns:a16="http://schemas.microsoft.com/office/drawing/2014/main" id="{65DE2DDA-B355-4047-B8AA-ACE12A221D9F}"/>
              </a:ext>
            </a:extLst>
          </p:cNvPr>
          <p:cNvSpPr>
            <a:spLocks noGrp="1"/>
          </p:cNvSpPr>
          <p:nvPr>
            <p:ph type="subTitle" idx="1"/>
          </p:nvPr>
        </p:nvSpPr>
        <p:spPr>
          <a:xfrm>
            <a:off x="1143000" y="3602693"/>
            <a:ext cx="6858000" cy="1655669"/>
          </a:xfrm>
        </p:spPr>
        <p:txBody>
          <a:bodyPr/>
          <a:lstStyle>
            <a:lvl1pPr marL="0" indent="0" algn="ctr">
              <a:buNone/>
              <a:defRPr sz="1588"/>
            </a:lvl1pPr>
            <a:lvl2pPr marL="302575" indent="0" algn="ctr">
              <a:buNone/>
              <a:defRPr sz="1324"/>
            </a:lvl2pPr>
            <a:lvl3pPr marL="605150" indent="0" algn="ctr">
              <a:buNone/>
              <a:defRPr sz="1191"/>
            </a:lvl3pPr>
            <a:lvl4pPr marL="907725" indent="0" algn="ctr">
              <a:buNone/>
              <a:defRPr sz="1059"/>
            </a:lvl4pPr>
            <a:lvl5pPr marL="1210300" indent="0" algn="ctr">
              <a:buNone/>
              <a:defRPr sz="1059"/>
            </a:lvl5pPr>
            <a:lvl6pPr marL="1512875" indent="0" algn="ctr">
              <a:buNone/>
              <a:defRPr sz="1059"/>
            </a:lvl6pPr>
            <a:lvl7pPr marL="1815450" indent="0" algn="ctr">
              <a:buNone/>
              <a:defRPr sz="1059"/>
            </a:lvl7pPr>
            <a:lvl8pPr marL="2118025" indent="0" algn="ctr">
              <a:buNone/>
              <a:defRPr sz="1059"/>
            </a:lvl8pPr>
            <a:lvl9pPr marL="2420600" indent="0" algn="ctr">
              <a:buNone/>
              <a:defRPr sz="1059"/>
            </a:lvl9pPr>
          </a:lstStyle>
          <a:p>
            <a:r>
              <a:rPr lang="en-US" dirty="0"/>
              <a:t>Click to edit Master subtitle style</a:t>
            </a:r>
          </a:p>
        </p:txBody>
      </p:sp>
      <p:sp>
        <p:nvSpPr>
          <p:cNvPr id="4" name="Date Placeholder 3">
            <a:extLst>
              <a:ext uri="{FF2B5EF4-FFF2-40B4-BE49-F238E27FC236}">
                <a16:creationId xmlns:a16="http://schemas.microsoft.com/office/drawing/2014/main" id="{6C19EFA7-A1D4-4D48-A737-83EFDD4BD895}"/>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5" name="Footer Placeholder 4">
            <a:extLst>
              <a:ext uri="{FF2B5EF4-FFF2-40B4-BE49-F238E27FC236}">
                <a16:creationId xmlns:a16="http://schemas.microsoft.com/office/drawing/2014/main" id="{3BDA671E-2A3E-4EE0-8C52-D5F53B31DE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8174E1-AD90-4A2E-9BDD-05A563EA207A}"/>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3815286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A55E-3AE5-4B7A-ADC8-5FB523CF81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65B24A4-8E7E-4413-B687-CB389F354ED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604E4C3-9456-4407-B794-770298E97720}"/>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5" name="Footer Placeholder 4">
            <a:extLst>
              <a:ext uri="{FF2B5EF4-FFF2-40B4-BE49-F238E27FC236}">
                <a16:creationId xmlns:a16="http://schemas.microsoft.com/office/drawing/2014/main" id="{FDE1A62C-5C2F-46E7-A3F4-36098AA40A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6E0E38-24AE-464C-8AA1-85F28F100200}"/>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3021841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A4A7-E67D-42E5-976A-1A5B719D9302}"/>
              </a:ext>
            </a:extLst>
          </p:cNvPr>
          <p:cNvSpPr>
            <a:spLocks noGrp="1"/>
          </p:cNvSpPr>
          <p:nvPr>
            <p:ph type="title"/>
          </p:nvPr>
        </p:nvSpPr>
        <p:spPr>
          <a:xfrm>
            <a:off x="623455" y="1710298"/>
            <a:ext cx="7886989" cy="2851897"/>
          </a:xfrm>
        </p:spPr>
        <p:txBody>
          <a:bodyPr anchor="b"/>
          <a:lstStyle>
            <a:lvl1pPr>
              <a:defRPr sz="3971"/>
            </a:lvl1pPr>
          </a:lstStyle>
          <a:p>
            <a:r>
              <a:rPr lang="en-US" dirty="0"/>
              <a:t>Click to edit Master title style</a:t>
            </a:r>
          </a:p>
        </p:txBody>
      </p:sp>
      <p:sp>
        <p:nvSpPr>
          <p:cNvPr id="3" name="Text Placeholder 2">
            <a:extLst>
              <a:ext uri="{FF2B5EF4-FFF2-40B4-BE49-F238E27FC236}">
                <a16:creationId xmlns:a16="http://schemas.microsoft.com/office/drawing/2014/main" id="{69131423-F5F9-4090-9262-DA969C0D2AEA}"/>
              </a:ext>
            </a:extLst>
          </p:cNvPr>
          <p:cNvSpPr>
            <a:spLocks noGrp="1"/>
          </p:cNvSpPr>
          <p:nvPr>
            <p:ph type="body" idx="1"/>
          </p:nvPr>
        </p:nvSpPr>
        <p:spPr>
          <a:xfrm>
            <a:off x="623455" y="4588811"/>
            <a:ext cx="7886989" cy="1500188"/>
          </a:xfrm>
        </p:spPr>
        <p:txBody>
          <a:bodyPr/>
          <a:lstStyle>
            <a:lvl1pPr marL="0" indent="0">
              <a:buNone/>
              <a:defRPr sz="1588">
                <a:solidFill>
                  <a:schemeClr val="tx1">
                    <a:tint val="75000"/>
                  </a:schemeClr>
                </a:solidFill>
              </a:defRPr>
            </a:lvl1pPr>
            <a:lvl2pPr marL="302575" indent="0">
              <a:buNone/>
              <a:defRPr sz="1324">
                <a:solidFill>
                  <a:schemeClr val="tx1">
                    <a:tint val="75000"/>
                  </a:schemeClr>
                </a:solidFill>
              </a:defRPr>
            </a:lvl2pPr>
            <a:lvl3pPr marL="605150" indent="0">
              <a:buNone/>
              <a:defRPr sz="1191">
                <a:solidFill>
                  <a:schemeClr val="tx1">
                    <a:tint val="75000"/>
                  </a:schemeClr>
                </a:solidFill>
              </a:defRPr>
            </a:lvl3pPr>
            <a:lvl4pPr marL="907725" indent="0">
              <a:buNone/>
              <a:defRPr sz="1059">
                <a:solidFill>
                  <a:schemeClr val="tx1">
                    <a:tint val="75000"/>
                  </a:schemeClr>
                </a:solidFill>
              </a:defRPr>
            </a:lvl4pPr>
            <a:lvl5pPr marL="1210300" indent="0">
              <a:buNone/>
              <a:defRPr sz="1059">
                <a:solidFill>
                  <a:schemeClr val="tx1">
                    <a:tint val="75000"/>
                  </a:schemeClr>
                </a:solidFill>
              </a:defRPr>
            </a:lvl5pPr>
            <a:lvl6pPr marL="1512875" indent="0">
              <a:buNone/>
              <a:defRPr sz="1059">
                <a:solidFill>
                  <a:schemeClr val="tx1">
                    <a:tint val="75000"/>
                  </a:schemeClr>
                </a:solidFill>
              </a:defRPr>
            </a:lvl6pPr>
            <a:lvl7pPr marL="1815450" indent="0">
              <a:buNone/>
              <a:defRPr sz="1059">
                <a:solidFill>
                  <a:schemeClr val="tx1">
                    <a:tint val="75000"/>
                  </a:schemeClr>
                </a:solidFill>
              </a:defRPr>
            </a:lvl7pPr>
            <a:lvl8pPr marL="2118025" indent="0">
              <a:buNone/>
              <a:defRPr sz="1059">
                <a:solidFill>
                  <a:schemeClr val="tx1">
                    <a:tint val="75000"/>
                  </a:schemeClr>
                </a:solidFill>
              </a:defRPr>
            </a:lvl8pPr>
            <a:lvl9pPr marL="2420600" indent="0">
              <a:buNone/>
              <a:defRPr sz="1059">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E6DD3DCC-5189-42C4-8539-3229DA124B55}"/>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5" name="Footer Placeholder 4">
            <a:extLst>
              <a:ext uri="{FF2B5EF4-FFF2-40B4-BE49-F238E27FC236}">
                <a16:creationId xmlns:a16="http://schemas.microsoft.com/office/drawing/2014/main" id="{D79C480E-ABEA-4A51-A6AD-2DE7151951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0C69FD-76E9-45B8-85DB-ECF841B28F71}"/>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689756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2A1E-7D3B-4B39-980F-97B9CB331F8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8FB64CE-1A37-47B1-B381-729439764BCA}"/>
              </a:ext>
            </a:extLst>
          </p:cNvPr>
          <p:cNvSpPr>
            <a:spLocks noGrp="1"/>
          </p:cNvSpPr>
          <p:nvPr>
            <p:ph sz="half" idx="1"/>
          </p:nvPr>
        </p:nvSpPr>
        <p:spPr>
          <a:xfrm>
            <a:off x="629228" y="1825159"/>
            <a:ext cx="3873500" cy="43520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F02E704-C0B6-48B3-A4FB-E794DE990691}"/>
              </a:ext>
            </a:extLst>
          </p:cNvPr>
          <p:cNvSpPr>
            <a:spLocks noGrp="1"/>
          </p:cNvSpPr>
          <p:nvPr>
            <p:ph sz="half" idx="2"/>
          </p:nvPr>
        </p:nvSpPr>
        <p:spPr>
          <a:xfrm>
            <a:off x="4641274" y="1825159"/>
            <a:ext cx="3873500" cy="43520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C0B42B0-C02B-486E-AA97-45844BBA052F}"/>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6" name="Footer Placeholder 5">
            <a:extLst>
              <a:ext uri="{FF2B5EF4-FFF2-40B4-BE49-F238E27FC236}">
                <a16:creationId xmlns:a16="http://schemas.microsoft.com/office/drawing/2014/main" id="{BC402B48-59B1-4D01-A6C6-0E20447628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945B24-9B72-4890-8E71-6D9996877663}"/>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670859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25B3-09CF-4A36-B909-6CC18FAE048F}"/>
              </a:ext>
            </a:extLst>
          </p:cNvPr>
          <p:cNvSpPr>
            <a:spLocks noGrp="1"/>
          </p:cNvSpPr>
          <p:nvPr>
            <p:ph type="title"/>
          </p:nvPr>
        </p:nvSpPr>
        <p:spPr>
          <a:xfrm>
            <a:off x="629227" y="365594"/>
            <a:ext cx="7886989" cy="132509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3AB9F8DF-E4C8-47AE-AD5C-1464586B17DC}"/>
              </a:ext>
            </a:extLst>
          </p:cNvPr>
          <p:cNvSpPr>
            <a:spLocks noGrp="1"/>
          </p:cNvSpPr>
          <p:nvPr>
            <p:ph type="body" idx="1"/>
          </p:nvPr>
        </p:nvSpPr>
        <p:spPr>
          <a:xfrm>
            <a:off x="629228" y="1680883"/>
            <a:ext cx="3869171" cy="823632"/>
          </a:xfrm>
        </p:spPr>
        <p:txBody>
          <a:bodyPr anchor="b"/>
          <a:lstStyle>
            <a:lvl1pPr marL="0" indent="0">
              <a:buNone/>
              <a:defRPr sz="1588" b="1"/>
            </a:lvl1pPr>
            <a:lvl2pPr marL="302575" indent="0">
              <a:buNone/>
              <a:defRPr sz="1324" b="1"/>
            </a:lvl2pPr>
            <a:lvl3pPr marL="605150" indent="0">
              <a:buNone/>
              <a:defRPr sz="1191" b="1"/>
            </a:lvl3pPr>
            <a:lvl4pPr marL="907725" indent="0">
              <a:buNone/>
              <a:defRPr sz="1059" b="1"/>
            </a:lvl4pPr>
            <a:lvl5pPr marL="1210300" indent="0">
              <a:buNone/>
              <a:defRPr sz="1059" b="1"/>
            </a:lvl5pPr>
            <a:lvl6pPr marL="1512875" indent="0">
              <a:buNone/>
              <a:defRPr sz="1059" b="1"/>
            </a:lvl6pPr>
            <a:lvl7pPr marL="1815450" indent="0">
              <a:buNone/>
              <a:defRPr sz="1059" b="1"/>
            </a:lvl7pPr>
            <a:lvl8pPr marL="2118025" indent="0">
              <a:buNone/>
              <a:defRPr sz="1059" b="1"/>
            </a:lvl8pPr>
            <a:lvl9pPr marL="2420600" indent="0">
              <a:buNone/>
              <a:defRPr sz="1059" b="1"/>
            </a:lvl9pPr>
          </a:lstStyle>
          <a:p>
            <a:pPr lvl="0"/>
            <a:r>
              <a:rPr lang="en-US" dirty="0"/>
              <a:t>Edit Master text styles</a:t>
            </a:r>
          </a:p>
        </p:txBody>
      </p:sp>
      <p:sp>
        <p:nvSpPr>
          <p:cNvPr id="4" name="Content Placeholder 3">
            <a:extLst>
              <a:ext uri="{FF2B5EF4-FFF2-40B4-BE49-F238E27FC236}">
                <a16:creationId xmlns:a16="http://schemas.microsoft.com/office/drawing/2014/main" id="{C01BBFB6-CB69-49F5-9F79-17A706B5A3D0}"/>
              </a:ext>
            </a:extLst>
          </p:cNvPr>
          <p:cNvSpPr>
            <a:spLocks noGrp="1"/>
          </p:cNvSpPr>
          <p:nvPr>
            <p:ph sz="half" idx="2"/>
          </p:nvPr>
        </p:nvSpPr>
        <p:spPr>
          <a:xfrm>
            <a:off x="629228" y="2504517"/>
            <a:ext cx="3869171" cy="368533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5EC73DF-49FA-48D7-81A6-91F83036CA75}"/>
              </a:ext>
            </a:extLst>
          </p:cNvPr>
          <p:cNvSpPr>
            <a:spLocks noGrp="1"/>
          </p:cNvSpPr>
          <p:nvPr>
            <p:ph type="body" sz="quarter" idx="3"/>
          </p:nvPr>
        </p:nvSpPr>
        <p:spPr>
          <a:xfrm>
            <a:off x="4629727" y="1680883"/>
            <a:ext cx="3886489" cy="823632"/>
          </a:xfrm>
        </p:spPr>
        <p:txBody>
          <a:bodyPr anchor="b"/>
          <a:lstStyle>
            <a:lvl1pPr marL="0" indent="0">
              <a:buNone/>
              <a:defRPr sz="1588" b="1"/>
            </a:lvl1pPr>
            <a:lvl2pPr marL="302575" indent="0">
              <a:buNone/>
              <a:defRPr sz="1324" b="1"/>
            </a:lvl2pPr>
            <a:lvl3pPr marL="605150" indent="0">
              <a:buNone/>
              <a:defRPr sz="1191" b="1"/>
            </a:lvl3pPr>
            <a:lvl4pPr marL="907725" indent="0">
              <a:buNone/>
              <a:defRPr sz="1059" b="1"/>
            </a:lvl4pPr>
            <a:lvl5pPr marL="1210300" indent="0">
              <a:buNone/>
              <a:defRPr sz="1059" b="1"/>
            </a:lvl5pPr>
            <a:lvl6pPr marL="1512875" indent="0">
              <a:buNone/>
              <a:defRPr sz="1059" b="1"/>
            </a:lvl6pPr>
            <a:lvl7pPr marL="1815450" indent="0">
              <a:buNone/>
              <a:defRPr sz="1059" b="1"/>
            </a:lvl7pPr>
            <a:lvl8pPr marL="2118025" indent="0">
              <a:buNone/>
              <a:defRPr sz="1059" b="1"/>
            </a:lvl8pPr>
            <a:lvl9pPr marL="2420600" indent="0">
              <a:buNone/>
              <a:defRPr sz="1059" b="1"/>
            </a:lvl9pPr>
          </a:lstStyle>
          <a:p>
            <a:pPr lvl="0"/>
            <a:r>
              <a:rPr lang="en-US"/>
              <a:t>Edit Master text styles</a:t>
            </a:r>
          </a:p>
        </p:txBody>
      </p:sp>
      <p:sp>
        <p:nvSpPr>
          <p:cNvPr id="6" name="Content Placeholder 5">
            <a:extLst>
              <a:ext uri="{FF2B5EF4-FFF2-40B4-BE49-F238E27FC236}">
                <a16:creationId xmlns:a16="http://schemas.microsoft.com/office/drawing/2014/main" id="{D1B7AB4B-E4AD-4799-8730-002E528313B8}"/>
              </a:ext>
            </a:extLst>
          </p:cNvPr>
          <p:cNvSpPr>
            <a:spLocks noGrp="1"/>
          </p:cNvSpPr>
          <p:nvPr>
            <p:ph sz="quarter" idx="4"/>
          </p:nvPr>
        </p:nvSpPr>
        <p:spPr>
          <a:xfrm>
            <a:off x="4629727" y="2504517"/>
            <a:ext cx="3886489" cy="36853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00B68A-0144-43D8-83CA-893AA9A5F5FA}"/>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8" name="Footer Placeholder 7">
            <a:extLst>
              <a:ext uri="{FF2B5EF4-FFF2-40B4-BE49-F238E27FC236}">
                <a16:creationId xmlns:a16="http://schemas.microsoft.com/office/drawing/2014/main" id="{7AB9544E-1B50-4689-A9AC-C7E25BD7717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0ED00D4-A984-4FD0-9686-9E523D31790B}"/>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769578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5E8D0-488D-4238-ADFD-3190DC63C7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3FBA8D-D017-49F1-A0AE-6322F76D9F49}"/>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4" name="Footer Placeholder 3">
            <a:extLst>
              <a:ext uri="{FF2B5EF4-FFF2-40B4-BE49-F238E27FC236}">
                <a16:creationId xmlns:a16="http://schemas.microsoft.com/office/drawing/2014/main" id="{F2B56610-55CE-4110-8B3E-FB30D918062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B22A7E4-2C9F-46EC-AE27-5EB6A74015BF}"/>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63477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01A8D-26B8-4928-9089-4BFDDE387E18}"/>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3" name="Footer Placeholder 2">
            <a:extLst>
              <a:ext uri="{FF2B5EF4-FFF2-40B4-BE49-F238E27FC236}">
                <a16:creationId xmlns:a16="http://schemas.microsoft.com/office/drawing/2014/main" id="{0D9DB5F6-F7EB-4483-BF61-FFD4A076375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95220FB-67AE-4628-9CD3-69993546A2EA}"/>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418157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2"/>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5868"/>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578565" y="1949824"/>
            <a:ext cx="7550727" cy="2286000"/>
          </a:xfrm>
          <a:prstGeom prst="rect">
            <a:avLst/>
          </a:prstGeom>
        </p:spPr>
        <p:txBody>
          <a:bodyPr/>
          <a:lstStyle>
            <a:lvl1pPr marL="302575" indent="-302575">
              <a:lnSpc>
                <a:spcPts val="3353"/>
              </a:lnSpc>
              <a:buFont typeface="Arial" panose="020B0604020202020204" pitchFamily="34" charset="0"/>
              <a:buChar char="•"/>
              <a:defRPr sz="2471" b="0">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087747F1-D179-4F2A-806F-4E3F6EEB5218}"/>
              </a:ext>
            </a:extLst>
          </p:cNvPr>
          <p:cNvPicPr>
            <a:picLocks noChangeAspect="1"/>
          </p:cNvPicPr>
          <p:nvPr userDrawn="1"/>
        </p:nvPicPr>
        <p:blipFill>
          <a:blip r:embed="rId2"/>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82128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3A168-D7D1-4F5F-A6CE-E6967F9024CE}"/>
              </a:ext>
            </a:extLst>
          </p:cNvPr>
          <p:cNvSpPr>
            <a:spLocks noGrp="1"/>
          </p:cNvSpPr>
          <p:nvPr>
            <p:ph type="title"/>
          </p:nvPr>
        </p:nvSpPr>
        <p:spPr>
          <a:xfrm>
            <a:off x="629227" y="456642"/>
            <a:ext cx="2949864" cy="1601041"/>
          </a:xfrm>
        </p:spPr>
        <p:txBody>
          <a:bodyPr anchor="b"/>
          <a:lstStyle>
            <a:lvl1pPr>
              <a:defRPr sz="2118"/>
            </a:lvl1pPr>
          </a:lstStyle>
          <a:p>
            <a:r>
              <a:rPr lang="en-US" dirty="0"/>
              <a:t>Click to edit Master title style</a:t>
            </a:r>
          </a:p>
        </p:txBody>
      </p:sp>
      <p:sp>
        <p:nvSpPr>
          <p:cNvPr id="3" name="Content Placeholder 2">
            <a:extLst>
              <a:ext uri="{FF2B5EF4-FFF2-40B4-BE49-F238E27FC236}">
                <a16:creationId xmlns:a16="http://schemas.microsoft.com/office/drawing/2014/main" id="{733F8D10-2017-41DB-BB64-5818D8E590E8}"/>
              </a:ext>
            </a:extLst>
          </p:cNvPr>
          <p:cNvSpPr>
            <a:spLocks noGrp="1"/>
          </p:cNvSpPr>
          <p:nvPr>
            <p:ph idx="1"/>
          </p:nvPr>
        </p:nvSpPr>
        <p:spPr>
          <a:xfrm>
            <a:off x="3887933" y="987519"/>
            <a:ext cx="4628284" cy="4873158"/>
          </a:xfrm>
        </p:spPr>
        <p:txBody>
          <a:bodyPr/>
          <a:lstStyle>
            <a:lvl1pPr>
              <a:defRPr sz="2118"/>
            </a:lvl1pPr>
            <a:lvl2pPr>
              <a:defRPr sz="1853"/>
            </a:lvl2pPr>
            <a:lvl3pPr>
              <a:defRPr sz="1588"/>
            </a:lvl3pPr>
            <a:lvl4pPr>
              <a:defRPr sz="1324"/>
            </a:lvl4pPr>
            <a:lvl5pPr>
              <a:defRPr sz="1324"/>
            </a:lvl5pPr>
            <a:lvl6pPr>
              <a:defRPr sz="1324"/>
            </a:lvl6pPr>
            <a:lvl7pPr>
              <a:defRPr sz="1324"/>
            </a:lvl7pPr>
            <a:lvl8pPr>
              <a:defRPr sz="1324"/>
            </a:lvl8pPr>
            <a:lvl9pPr>
              <a:defRPr sz="1324"/>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707BE6B-7A08-4F50-8E32-DBF653F73968}"/>
              </a:ext>
            </a:extLst>
          </p:cNvPr>
          <p:cNvSpPr>
            <a:spLocks noGrp="1"/>
          </p:cNvSpPr>
          <p:nvPr>
            <p:ph type="body" sz="half" idx="2"/>
          </p:nvPr>
        </p:nvSpPr>
        <p:spPr>
          <a:xfrm>
            <a:off x="629227" y="2057683"/>
            <a:ext cx="2949864" cy="3811400"/>
          </a:xfrm>
        </p:spPr>
        <p:txBody>
          <a:bodyPr/>
          <a:lstStyle>
            <a:lvl1pPr marL="0" indent="0">
              <a:buNone/>
              <a:defRPr sz="1059"/>
            </a:lvl1pPr>
            <a:lvl2pPr marL="302575" indent="0">
              <a:buNone/>
              <a:defRPr sz="927"/>
            </a:lvl2pPr>
            <a:lvl3pPr marL="605150" indent="0">
              <a:buNone/>
              <a:defRPr sz="794"/>
            </a:lvl3pPr>
            <a:lvl4pPr marL="907725" indent="0">
              <a:buNone/>
              <a:defRPr sz="662"/>
            </a:lvl4pPr>
            <a:lvl5pPr marL="1210300" indent="0">
              <a:buNone/>
              <a:defRPr sz="662"/>
            </a:lvl5pPr>
            <a:lvl6pPr marL="1512875" indent="0">
              <a:buNone/>
              <a:defRPr sz="662"/>
            </a:lvl6pPr>
            <a:lvl7pPr marL="1815450" indent="0">
              <a:buNone/>
              <a:defRPr sz="662"/>
            </a:lvl7pPr>
            <a:lvl8pPr marL="2118025" indent="0">
              <a:buNone/>
              <a:defRPr sz="662"/>
            </a:lvl8pPr>
            <a:lvl9pPr marL="2420600" indent="0">
              <a:buNone/>
              <a:defRPr sz="662"/>
            </a:lvl9pPr>
          </a:lstStyle>
          <a:p>
            <a:pPr lvl="0"/>
            <a:r>
              <a:rPr lang="en-US" dirty="0"/>
              <a:t>Edit Master text styles</a:t>
            </a:r>
          </a:p>
        </p:txBody>
      </p:sp>
      <p:sp>
        <p:nvSpPr>
          <p:cNvPr id="5" name="Date Placeholder 4">
            <a:extLst>
              <a:ext uri="{FF2B5EF4-FFF2-40B4-BE49-F238E27FC236}">
                <a16:creationId xmlns:a16="http://schemas.microsoft.com/office/drawing/2014/main" id="{6419581E-2A3C-4487-9665-B00400A1912A}"/>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6" name="Footer Placeholder 5">
            <a:extLst>
              <a:ext uri="{FF2B5EF4-FFF2-40B4-BE49-F238E27FC236}">
                <a16:creationId xmlns:a16="http://schemas.microsoft.com/office/drawing/2014/main" id="{9DDB4D2B-86F7-4E5E-BF12-0294E8F140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419369-0882-4BFE-B71F-145F0EB4E5FC}"/>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1064615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B61B-7059-47BB-8003-7CF22785747F}"/>
              </a:ext>
            </a:extLst>
          </p:cNvPr>
          <p:cNvSpPr>
            <a:spLocks noGrp="1"/>
          </p:cNvSpPr>
          <p:nvPr>
            <p:ph type="title"/>
          </p:nvPr>
        </p:nvSpPr>
        <p:spPr>
          <a:xfrm>
            <a:off x="629227" y="456642"/>
            <a:ext cx="2949864" cy="1601041"/>
          </a:xfrm>
        </p:spPr>
        <p:txBody>
          <a:bodyPr anchor="b"/>
          <a:lstStyle>
            <a:lvl1pPr>
              <a:defRPr sz="2118"/>
            </a:lvl1pPr>
          </a:lstStyle>
          <a:p>
            <a:r>
              <a:rPr lang="en-US" dirty="0"/>
              <a:t>Click to edit Master title style</a:t>
            </a:r>
          </a:p>
        </p:txBody>
      </p:sp>
      <p:sp>
        <p:nvSpPr>
          <p:cNvPr id="3" name="Picture Placeholder 2">
            <a:extLst>
              <a:ext uri="{FF2B5EF4-FFF2-40B4-BE49-F238E27FC236}">
                <a16:creationId xmlns:a16="http://schemas.microsoft.com/office/drawing/2014/main" id="{3F044345-3566-4042-ABE2-0B33E8EC5B22}"/>
              </a:ext>
            </a:extLst>
          </p:cNvPr>
          <p:cNvSpPr>
            <a:spLocks noGrp="1"/>
          </p:cNvSpPr>
          <p:nvPr>
            <p:ph type="pic" idx="1"/>
          </p:nvPr>
        </p:nvSpPr>
        <p:spPr>
          <a:xfrm>
            <a:off x="3887933" y="987519"/>
            <a:ext cx="4628284" cy="4873158"/>
          </a:xfrm>
        </p:spPr>
        <p:txBody>
          <a:bodyPr/>
          <a:lstStyle>
            <a:lvl1pPr marL="0" indent="0">
              <a:buNone/>
              <a:defRPr sz="2118"/>
            </a:lvl1pPr>
            <a:lvl2pPr marL="302575" indent="0">
              <a:buNone/>
              <a:defRPr sz="1853"/>
            </a:lvl2pPr>
            <a:lvl3pPr marL="605150" indent="0">
              <a:buNone/>
              <a:defRPr sz="1588"/>
            </a:lvl3pPr>
            <a:lvl4pPr marL="907725" indent="0">
              <a:buNone/>
              <a:defRPr sz="1324"/>
            </a:lvl4pPr>
            <a:lvl5pPr marL="1210300" indent="0">
              <a:buNone/>
              <a:defRPr sz="1324"/>
            </a:lvl5pPr>
            <a:lvl6pPr marL="1512875" indent="0">
              <a:buNone/>
              <a:defRPr sz="1324"/>
            </a:lvl6pPr>
            <a:lvl7pPr marL="1815450" indent="0">
              <a:buNone/>
              <a:defRPr sz="1324"/>
            </a:lvl7pPr>
            <a:lvl8pPr marL="2118025" indent="0">
              <a:buNone/>
              <a:defRPr sz="1324"/>
            </a:lvl8pPr>
            <a:lvl9pPr marL="2420600" indent="0">
              <a:buNone/>
              <a:defRPr sz="1324"/>
            </a:lvl9pPr>
          </a:lstStyle>
          <a:p>
            <a:r>
              <a:rPr lang="en-US" dirty="0"/>
              <a:t>Click icon to add picture</a:t>
            </a:r>
          </a:p>
        </p:txBody>
      </p:sp>
      <p:sp>
        <p:nvSpPr>
          <p:cNvPr id="4" name="Text Placeholder 3">
            <a:extLst>
              <a:ext uri="{FF2B5EF4-FFF2-40B4-BE49-F238E27FC236}">
                <a16:creationId xmlns:a16="http://schemas.microsoft.com/office/drawing/2014/main" id="{C590F971-0A02-4228-8029-64C606654F3C}"/>
              </a:ext>
            </a:extLst>
          </p:cNvPr>
          <p:cNvSpPr>
            <a:spLocks noGrp="1"/>
          </p:cNvSpPr>
          <p:nvPr>
            <p:ph type="body" sz="half" idx="2"/>
          </p:nvPr>
        </p:nvSpPr>
        <p:spPr>
          <a:xfrm>
            <a:off x="629227" y="2057683"/>
            <a:ext cx="2949864" cy="3811400"/>
          </a:xfrm>
        </p:spPr>
        <p:txBody>
          <a:bodyPr/>
          <a:lstStyle>
            <a:lvl1pPr marL="0" indent="0">
              <a:buNone/>
              <a:defRPr sz="1059"/>
            </a:lvl1pPr>
            <a:lvl2pPr marL="302575" indent="0">
              <a:buNone/>
              <a:defRPr sz="927"/>
            </a:lvl2pPr>
            <a:lvl3pPr marL="605150" indent="0">
              <a:buNone/>
              <a:defRPr sz="794"/>
            </a:lvl3pPr>
            <a:lvl4pPr marL="907725" indent="0">
              <a:buNone/>
              <a:defRPr sz="662"/>
            </a:lvl4pPr>
            <a:lvl5pPr marL="1210300" indent="0">
              <a:buNone/>
              <a:defRPr sz="662"/>
            </a:lvl5pPr>
            <a:lvl6pPr marL="1512875" indent="0">
              <a:buNone/>
              <a:defRPr sz="662"/>
            </a:lvl6pPr>
            <a:lvl7pPr marL="1815450" indent="0">
              <a:buNone/>
              <a:defRPr sz="662"/>
            </a:lvl7pPr>
            <a:lvl8pPr marL="2118025" indent="0">
              <a:buNone/>
              <a:defRPr sz="662"/>
            </a:lvl8pPr>
            <a:lvl9pPr marL="2420600" indent="0">
              <a:buNone/>
              <a:defRPr sz="662"/>
            </a:lvl9pPr>
          </a:lstStyle>
          <a:p>
            <a:pPr lvl="0"/>
            <a:r>
              <a:rPr lang="en-US" dirty="0"/>
              <a:t>Edit Master text styles</a:t>
            </a:r>
          </a:p>
        </p:txBody>
      </p:sp>
      <p:sp>
        <p:nvSpPr>
          <p:cNvPr id="5" name="Date Placeholder 4">
            <a:extLst>
              <a:ext uri="{FF2B5EF4-FFF2-40B4-BE49-F238E27FC236}">
                <a16:creationId xmlns:a16="http://schemas.microsoft.com/office/drawing/2014/main" id="{82647B7C-2D38-4E36-82EB-A30C370089CB}"/>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6" name="Footer Placeholder 5">
            <a:extLst>
              <a:ext uri="{FF2B5EF4-FFF2-40B4-BE49-F238E27FC236}">
                <a16:creationId xmlns:a16="http://schemas.microsoft.com/office/drawing/2014/main" id="{5E60AFC7-A71A-403E-865C-F462BC2C3A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C547F9-3C2A-4777-98EB-720DC37E998D}"/>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471952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105E2-A6FF-4375-8019-E320E3EED79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8A377D2C-DBC7-4EF9-87AD-3C0E28AD9996}"/>
              </a:ext>
            </a:extLst>
          </p:cNvPr>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EA4C8F-1585-498A-A7E9-9B8D77F9A8BC}"/>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5" name="Footer Placeholder 4">
            <a:extLst>
              <a:ext uri="{FF2B5EF4-FFF2-40B4-BE49-F238E27FC236}">
                <a16:creationId xmlns:a16="http://schemas.microsoft.com/office/drawing/2014/main" id="{A23E4A30-2C59-4D6C-8B2B-1143049795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467D9C-A312-4172-A2C8-1765F66348DC}"/>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2336490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2EFCE6-B144-4C05-AB40-5D67E461023A}"/>
              </a:ext>
            </a:extLst>
          </p:cNvPr>
          <p:cNvSpPr>
            <a:spLocks noGrp="1"/>
          </p:cNvSpPr>
          <p:nvPr>
            <p:ph type="title" orient="vert"/>
          </p:nvPr>
        </p:nvSpPr>
        <p:spPr>
          <a:xfrm>
            <a:off x="6543387" y="365595"/>
            <a:ext cx="1971386" cy="581165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6A2D39B-C8DC-472E-B11A-4CA06005B88A}"/>
              </a:ext>
            </a:extLst>
          </p:cNvPr>
          <p:cNvSpPr>
            <a:spLocks noGrp="1"/>
          </p:cNvSpPr>
          <p:nvPr>
            <p:ph type="body" orient="vert" idx="1"/>
          </p:nvPr>
        </p:nvSpPr>
        <p:spPr>
          <a:xfrm>
            <a:off x="629228" y="365595"/>
            <a:ext cx="5775614" cy="581165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BD90011-C8A6-4C12-8681-CE0B0F8DF9EA}"/>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5" name="Footer Placeholder 4">
            <a:extLst>
              <a:ext uri="{FF2B5EF4-FFF2-40B4-BE49-F238E27FC236}">
                <a16:creationId xmlns:a16="http://schemas.microsoft.com/office/drawing/2014/main" id="{B4F97F1D-3F89-46F8-AECF-8962F2628E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A75945-F970-4655-B7AB-FF86FF469AD6}"/>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280442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2"/>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37883" y="806824"/>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pic>
        <p:nvPicPr>
          <p:cNvPr id="5" name="Picture 4">
            <a:extLst>
              <a:ext uri="{FF2B5EF4-FFF2-40B4-BE49-F238E27FC236}">
                <a16:creationId xmlns:a16="http://schemas.microsoft.com/office/drawing/2014/main" id="{E81B0F68-E236-46FD-B7CC-50667991D002}"/>
              </a:ext>
            </a:extLst>
          </p:cNvPr>
          <p:cNvPicPr>
            <a:picLocks noChangeAspect="1"/>
          </p:cNvPicPr>
          <p:nvPr userDrawn="1"/>
        </p:nvPicPr>
        <p:blipFill>
          <a:blip r:embed="rId2"/>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105532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302575" indent="-302575">
              <a:lnSpc>
                <a:spcPts val="3353"/>
              </a:lnSpc>
              <a:buFont typeface="Arial" panose="020B0604020202020204" pitchFamily="34" charset="0"/>
              <a:buChar char="•"/>
              <a:defRPr sz="2471" b="0">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2"/>
          <a:stretch>
            <a:fillRect/>
          </a:stretch>
        </p:blipFill>
        <p:spPr>
          <a:xfrm>
            <a:off x="4908176" y="1949823"/>
            <a:ext cx="4235824" cy="3832412"/>
          </a:xfrm>
          <a:prstGeom prst="rect">
            <a:avLst/>
          </a:prstGeom>
        </p:spPr>
      </p:pic>
      <p:pic>
        <p:nvPicPr>
          <p:cNvPr id="7" name="Picture 6">
            <a:extLst>
              <a:ext uri="{FF2B5EF4-FFF2-40B4-BE49-F238E27FC236}">
                <a16:creationId xmlns:a16="http://schemas.microsoft.com/office/drawing/2014/main" id="{E72BF892-426F-4934-AAAA-B2CF3F4F2B42}"/>
              </a:ext>
            </a:extLst>
          </p:cNvPr>
          <p:cNvPicPr>
            <a:picLocks noChangeAspect="1"/>
          </p:cNvPicPr>
          <p:nvPr userDrawn="1"/>
        </p:nvPicPr>
        <p:blipFill>
          <a:blip r:embed="rId3"/>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127915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6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453862" indent="-453862">
              <a:lnSpc>
                <a:spcPts val="3353"/>
              </a:lnSpc>
              <a:buClr>
                <a:srgbClr val="E46C0A"/>
              </a:buClr>
              <a:buFont typeface="+mj-lt"/>
              <a:buAutoNum type="arabicPeriod"/>
              <a:defRPr sz="2471" b="1">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2"/>
          <a:stretch>
            <a:fillRect/>
          </a:stretch>
        </p:blipFill>
        <p:spPr>
          <a:xfrm>
            <a:off x="4908176" y="1949823"/>
            <a:ext cx="4235824" cy="3832412"/>
          </a:xfrm>
          <a:prstGeom prst="rect">
            <a:avLst/>
          </a:prstGeom>
        </p:spPr>
      </p:pic>
      <p:pic>
        <p:nvPicPr>
          <p:cNvPr id="7" name="Picture 6">
            <a:extLst>
              <a:ext uri="{FF2B5EF4-FFF2-40B4-BE49-F238E27FC236}">
                <a16:creationId xmlns:a16="http://schemas.microsoft.com/office/drawing/2014/main" id="{4FAC003A-1E30-4A3C-B723-F6E095A7BD9E}"/>
              </a:ext>
            </a:extLst>
          </p:cNvPr>
          <p:cNvPicPr>
            <a:picLocks noChangeAspect="1"/>
          </p:cNvPicPr>
          <p:nvPr userDrawn="1"/>
        </p:nvPicPr>
        <p:blipFill>
          <a:blip r:embed="rId3"/>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245773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7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453862" indent="-453862">
              <a:lnSpc>
                <a:spcPts val="3353"/>
              </a:lnSpc>
              <a:buClr>
                <a:srgbClr val="E46C0A"/>
              </a:buClr>
              <a:buFont typeface="+mj-lt"/>
              <a:buAutoNum type="arabicPeriod"/>
              <a:defRPr sz="2471" b="0">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2"/>
          <a:stretch>
            <a:fillRect/>
          </a:stretch>
        </p:blipFill>
        <p:spPr>
          <a:xfrm>
            <a:off x="4908176" y="1949823"/>
            <a:ext cx="4235824" cy="3832412"/>
          </a:xfrm>
          <a:prstGeom prst="rect">
            <a:avLst/>
          </a:prstGeom>
        </p:spPr>
      </p:pic>
      <p:pic>
        <p:nvPicPr>
          <p:cNvPr id="7" name="Picture 6">
            <a:extLst>
              <a:ext uri="{FF2B5EF4-FFF2-40B4-BE49-F238E27FC236}">
                <a16:creationId xmlns:a16="http://schemas.microsoft.com/office/drawing/2014/main" id="{9EF24D8E-4B49-416F-8F7C-858057BBC5DA}"/>
              </a:ext>
            </a:extLst>
          </p:cNvPr>
          <p:cNvPicPr>
            <a:picLocks noChangeAspect="1"/>
          </p:cNvPicPr>
          <p:nvPr userDrawn="1"/>
        </p:nvPicPr>
        <p:blipFill>
          <a:blip r:embed="rId3"/>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55864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4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6" y="1914841"/>
            <a:ext cx="3746839" cy="4370294"/>
          </a:xfrm>
          <a:prstGeom prst="rect">
            <a:avLst/>
          </a:prstGeom>
        </p:spPr>
        <p:txBody>
          <a:bodyPr/>
          <a:lstStyle>
            <a:lvl1pPr marL="302575" indent="-302575">
              <a:lnSpc>
                <a:spcPts val="2515"/>
              </a:lnSpc>
              <a:buFont typeface="Arial" panose="020B0604020202020204" pitchFamily="34" charset="0"/>
              <a:buChar char="•"/>
              <a:defRPr sz="1853" b="0">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2">
            <a:extLst>
              <a:ext uri="{FF2B5EF4-FFF2-40B4-BE49-F238E27FC236}">
                <a16:creationId xmlns:a16="http://schemas.microsoft.com/office/drawing/2014/main" id="{EDD815EE-D2CF-424C-8781-6F0C74C1191E}"/>
              </a:ext>
            </a:extLst>
          </p:cNvPr>
          <p:cNvSpPr>
            <a:spLocks noGrp="1"/>
          </p:cNvSpPr>
          <p:nvPr>
            <p:ph type="body" sz="quarter" idx="11"/>
          </p:nvPr>
        </p:nvSpPr>
        <p:spPr>
          <a:xfrm>
            <a:off x="4706470" y="1937264"/>
            <a:ext cx="4034118" cy="3962634"/>
          </a:xfrm>
          <a:prstGeom prst="rect">
            <a:avLst/>
          </a:prstGeom>
        </p:spPr>
        <p:txBody>
          <a:bodyPr/>
          <a:lstStyle>
            <a:lvl1pPr marL="302575" indent="-302575">
              <a:lnSpc>
                <a:spcPts val="2515"/>
              </a:lnSpc>
              <a:buFont typeface="Arial" panose="020B0604020202020204" pitchFamily="34" charset="0"/>
              <a:buChar char="•"/>
              <a:defRPr sz="1853" b="0">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933DFBC-5A49-449D-AB81-291B475D1FB6}"/>
              </a:ext>
            </a:extLst>
          </p:cNvPr>
          <p:cNvPicPr>
            <a:picLocks noChangeAspect="1"/>
          </p:cNvPicPr>
          <p:nvPr userDrawn="1"/>
        </p:nvPicPr>
        <p:blipFill>
          <a:blip r:embed="rId2"/>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115878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pic>
        <p:nvPicPr>
          <p:cNvPr id="3" name="Picture 2">
            <a:extLst>
              <a:ext uri="{FF2B5EF4-FFF2-40B4-BE49-F238E27FC236}">
                <a16:creationId xmlns:a16="http://schemas.microsoft.com/office/drawing/2014/main" id="{009CA009-7D9E-429B-A83A-274460B7BC27}"/>
              </a:ext>
            </a:extLst>
          </p:cNvPr>
          <p:cNvPicPr>
            <a:picLocks noChangeAspect="1"/>
          </p:cNvPicPr>
          <p:nvPr userDrawn="1"/>
        </p:nvPicPr>
        <p:blipFill>
          <a:blip r:embed="rId2"/>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68808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5868"/>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2084294"/>
            <a:ext cx="7550727" cy="2286000"/>
          </a:xfrm>
          <a:prstGeom prst="rect">
            <a:avLst/>
          </a:prstGeom>
        </p:spPr>
        <p:txBody>
          <a:bodyPr/>
          <a:lstStyle>
            <a:lvl1pPr marL="302575" indent="-302575">
              <a:lnSpc>
                <a:spcPts val="3353"/>
              </a:lnSpc>
              <a:buFont typeface="Arial" panose="020B0604020202020204" pitchFamily="34" charset="0"/>
              <a:buChar char="•"/>
              <a:defRPr sz="2471" b="1">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9048D65E-2D2A-48B9-9CF4-3763F5FA505B}"/>
              </a:ext>
            </a:extLst>
          </p:cNvPr>
          <p:cNvPicPr>
            <a:picLocks noChangeAspect="1"/>
          </p:cNvPicPr>
          <p:nvPr userDrawn="1"/>
        </p:nvPicPr>
        <p:blipFill>
          <a:blip r:embed="rId2"/>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335704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3"/>
          <p:cNvSpPr/>
          <p:nvPr/>
        </p:nvSpPr>
        <p:spPr>
          <a:xfrm>
            <a:off x="0" y="2"/>
            <a:ext cx="9144000" cy="1075766"/>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637E"/>
          </a:solidFill>
        </p:spPr>
        <p:txBody>
          <a:bodyPr wrap="square" lIns="0" tIns="0" rIns="0" bIns="0" rtlCol="0"/>
          <a:lstStyle/>
          <a:p>
            <a:endParaRPr sz="1191" dirty="0">
              <a:latin typeface="Futura Lt BT" panose="020B0402020204020303" pitchFamily="34" charset="0"/>
            </a:endParaRPr>
          </a:p>
        </p:txBody>
      </p:sp>
      <p:sp>
        <p:nvSpPr>
          <p:cNvPr id="5" name="Rectangle 4">
            <a:extLst>
              <a:ext uri="{FF2B5EF4-FFF2-40B4-BE49-F238E27FC236}">
                <a16:creationId xmlns:a16="http://schemas.microsoft.com/office/drawing/2014/main" id="{BFC5547F-9904-4402-8382-21BB4AE80CD8}"/>
              </a:ext>
            </a:extLst>
          </p:cNvPr>
          <p:cNvSpPr/>
          <p:nvPr/>
        </p:nvSpPr>
        <p:spPr>
          <a:xfrm>
            <a:off x="4068366" y="3242299"/>
            <a:ext cx="795731" cy="311304"/>
          </a:xfrm>
          <a:prstGeom prst="rect">
            <a:avLst/>
          </a:prstGeom>
        </p:spPr>
        <p:txBody>
          <a:bodyPr wrap="none">
            <a:spAutoFit/>
          </a:bodyPr>
          <a:lstStyle/>
          <a:p>
            <a:pPr marL="0" marR="0" lvl="0" indent="0" defTabSz="605150" eaLnBrk="1" fontAlgn="auto" latinLnBrk="0" hangingPunct="1">
              <a:lnSpc>
                <a:spcPct val="100000"/>
              </a:lnSpc>
              <a:spcBef>
                <a:spcPts val="0"/>
              </a:spcBef>
              <a:spcAft>
                <a:spcPts val="0"/>
              </a:spcAft>
              <a:buClrTx/>
              <a:buSzTx/>
              <a:buFontTx/>
              <a:buNone/>
              <a:tabLst/>
              <a:defRPr/>
            </a:pPr>
            <a:r>
              <a:rPr kumimoji="0" lang="en-US" sz="1423" b="1" i="0" u="none" strike="noStrike" kern="1200" cap="none" spc="0" normalizeH="0" baseline="0" noProof="0" dirty="0">
                <a:ln>
                  <a:noFill/>
                </a:ln>
                <a:solidFill>
                  <a:schemeClr val="tx1"/>
                </a:solidFill>
                <a:effectLst/>
                <a:uLnTx/>
                <a:uFillTx/>
                <a:latin typeface="Tahoma"/>
                <a:ea typeface="+mn-ea"/>
                <a:cs typeface="Tahoma"/>
              </a:rPr>
              <a:t>	</a:t>
            </a:r>
            <a:endParaRPr kumimoji="0" lang="en-US" sz="1191"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104869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02575" eaLnBrk="1" hangingPunct="1">
        <a:defRPr>
          <a:latin typeface="+mn-lt"/>
          <a:ea typeface="+mn-ea"/>
          <a:cs typeface="+mn-cs"/>
        </a:defRPr>
      </a:lvl2pPr>
      <a:lvl3pPr marL="605150" eaLnBrk="1" hangingPunct="1">
        <a:defRPr>
          <a:latin typeface="+mn-lt"/>
          <a:ea typeface="+mn-ea"/>
          <a:cs typeface="+mn-cs"/>
        </a:defRPr>
      </a:lvl3pPr>
      <a:lvl4pPr marL="907725" eaLnBrk="1" hangingPunct="1">
        <a:defRPr>
          <a:latin typeface="+mn-lt"/>
          <a:ea typeface="+mn-ea"/>
          <a:cs typeface="+mn-cs"/>
        </a:defRPr>
      </a:lvl4pPr>
      <a:lvl5pPr marL="1210300" eaLnBrk="1" hangingPunct="1">
        <a:defRPr>
          <a:latin typeface="+mn-lt"/>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p:bodyStyle>
    <p:otherStyle>
      <a:lvl1pPr marL="0" eaLnBrk="1" hangingPunct="1">
        <a:defRPr>
          <a:latin typeface="+mn-lt"/>
          <a:ea typeface="+mn-ea"/>
          <a:cs typeface="+mn-cs"/>
        </a:defRPr>
      </a:lvl1pPr>
      <a:lvl2pPr marL="302575" eaLnBrk="1" hangingPunct="1">
        <a:defRPr>
          <a:latin typeface="+mn-lt"/>
          <a:ea typeface="+mn-ea"/>
          <a:cs typeface="+mn-cs"/>
        </a:defRPr>
      </a:lvl2pPr>
      <a:lvl3pPr marL="605150" eaLnBrk="1" hangingPunct="1">
        <a:defRPr>
          <a:latin typeface="+mn-lt"/>
          <a:ea typeface="+mn-ea"/>
          <a:cs typeface="+mn-cs"/>
        </a:defRPr>
      </a:lvl3pPr>
      <a:lvl4pPr marL="907725" eaLnBrk="1" hangingPunct="1">
        <a:defRPr>
          <a:latin typeface="+mn-lt"/>
          <a:ea typeface="+mn-ea"/>
          <a:cs typeface="+mn-cs"/>
        </a:defRPr>
      </a:lvl4pPr>
      <a:lvl5pPr marL="1210300" eaLnBrk="1" hangingPunct="1">
        <a:defRPr>
          <a:latin typeface="+mn-lt"/>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3C527B-6392-4670-93C7-E1B190F6672C}"/>
              </a:ext>
            </a:extLst>
          </p:cNvPr>
          <p:cNvSpPr>
            <a:spLocks noGrp="1"/>
          </p:cNvSpPr>
          <p:nvPr>
            <p:ph type="title"/>
          </p:nvPr>
        </p:nvSpPr>
        <p:spPr>
          <a:xfrm>
            <a:off x="629228" y="365594"/>
            <a:ext cx="7885545" cy="13250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5CB29-4989-4CB1-83AF-DB2B92AD9B64}"/>
              </a:ext>
            </a:extLst>
          </p:cNvPr>
          <p:cNvSpPr>
            <a:spLocks noGrp="1"/>
          </p:cNvSpPr>
          <p:nvPr>
            <p:ph type="body" idx="1"/>
          </p:nvPr>
        </p:nvSpPr>
        <p:spPr>
          <a:xfrm>
            <a:off x="629228" y="1825159"/>
            <a:ext cx="7885545" cy="43520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692E4B-8621-423C-91CE-30A3EB6B6318}"/>
              </a:ext>
            </a:extLst>
          </p:cNvPr>
          <p:cNvSpPr>
            <a:spLocks noGrp="1"/>
          </p:cNvSpPr>
          <p:nvPr>
            <p:ph type="dt" sz="half" idx="2"/>
          </p:nvPr>
        </p:nvSpPr>
        <p:spPr>
          <a:xfrm>
            <a:off x="629228" y="6356537"/>
            <a:ext cx="2056534" cy="365592"/>
          </a:xfrm>
          <a:prstGeom prst="rect">
            <a:avLst/>
          </a:prstGeom>
        </p:spPr>
        <p:txBody>
          <a:bodyPr vert="horz" lIns="91440" tIns="45720" rIns="91440" bIns="45720" rtlCol="0" anchor="ctr"/>
          <a:lstStyle>
            <a:lvl1pPr algn="l">
              <a:defRPr sz="794">
                <a:solidFill>
                  <a:schemeClr val="tx1">
                    <a:tint val="75000"/>
                  </a:schemeClr>
                </a:solidFill>
              </a:defRPr>
            </a:lvl1pPr>
          </a:lstStyle>
          <a:p>
            <a:fld id="{34C8A439-3785-4293-BEFA-16FFE8019ACA}" type="datetimeFigureOut">
              <a:rPr lang="en-US" smtClean="0"/>
              <a:t>9/23/2019</a:t>
            </a:fld>
            <a:endParaRPr lang="en-US" dirty="0"/>
          </a:p>
        </p:txBody>
      </p:sp>
      <p:sp>
        <p:nvSpPr>
          <p:cNvPr id="5" name="Footer Placeholder 4">
            <a:extLst>
              <a:ext uri="{FF2B5EF4-FFF2-40B4-BE49-F238E27FC236}">
                <a16:creationId xmlns:a16="http://schemas.microsoft.com/office/drawing/2014/main" id="{BF3050F1-17B8-4D64-8997-D0E57AAAC6D8}"/>
              </a:ext>
            </a:extLst>
          </p:cNvPr>
          <p:cNvSpPr>
            <a:spLocks noGrp="1"/>
          </p:cNvSpPr>
          <p:nvPr>
            <p:ph type="ftr" sz="quarter" idx="3"/>
          </p:nvPr>
        </p:nvSpPr>
        <p:spPr>
          <a:xfrm>
            <a:off x="3029239" y="6356537"/>
            <a:ext cx="3085523" cy="365592"/>
          </a:xfrm>
          <a:prstGeom prst="rect">
            <a:avLst/>
          </a:prstGeom>
        </p:spPr>
        <p:txBody>
          <a:bodyPr vert="horz" lIns="91440" tIns="45720" rIns="91440" bIns="45720" rtlCol="0" anchor="ctr"/>
          <a:lstStyle>
            <a:lvl1pPr algn="ctr">
              <a:defRPr sz="794">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7F86036-9A83-42BA-93B6-754B90658211}"/>
              </a:ext>
            </a:extLst>
          </p:cNvPr>
          <p:cNvSpPr>
            <a:spLocks noGrp="1"/>
          </p:cNvSpPr>
          <p:nvPr>
            <p:ph type="sldNum" sz="quarter" idx="4"/>
          </p:nvPr>
        </p:nvSpPr>
        <p:spPr>
          <a:xfrm>
            <a:off x="6458239" y="6356537"/>
            <a:ext cx="2056534" cy="365592"/>
          </a:xfrm>
          <a:prstGeom prst="rect">
            <a:avLst/>
          </a:prstGeom>
        </p:spPr>
        <p:txBody>
          <a:bodyPr vert="horz" lIns="91440" tIns="45720" rIns="91440" bIns="45720" rtlCol="0" anchor="ctr"/>
          <a:lstStyle>
            <a:lvl1pPr algn="r">
              <a:defRPr sz="794">
                <a:solidFill>
                  <a:schemeClr val="tx1">
                    <a:tint val="75000"/>
                  </a:schemeClr>
                </a:solidFill>
              </a:defRPr>
            </a:lvl1pPr>
          </a:lstStyle>
          <a:p>
            <a:fld id="{E274AC5F-89E7-41E0-A405-85C198FCD60E}" type="slidenum">
              <a:rPr lang="en-US" smtClean="0"/>
              <a:t>‹#›</a:t>
            </a:fld>
            <a:endParaRPr lang="en-US" dirty="0"/>
          </a:p>
        </p:txBody>
      </p:sp>
    </p:spTree>
    <p:extLst>
      <p:ext uri="{BB962C8B-B14F-4D97-AF65-F5344CB8AC3E}">
        <p14:creationId xmlns:p14="http://schemas.microsoft.com/office/powerpoint/2010/main" val="6375524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05150" rtl="0" eaLnBrk="1" latinLnBrk="0" hangingPunct="1">
        <a:lnSpc>
          <a:spcPct val="90000"/>
        </a:lnSpc>
        <a:spcBef>
          <a:spcPct val="0"/>
        </a:spcBef>
        <a:buNone/>
        <a:defRPr sz="2912" kern="1200">
          <a:solidFill>
            <a:schemeClr val="tx1"/>
          </a:solidFill>
          <a:latin typeface="Century Gothic" panose="020B0502020202020204" pitchFamily="34" charset="0"/>
          <a:ea typeface="+mj-ea"/>
          <a:cs typeface="+mj-cs"/>
        </a:defRPr>
      </a:lvl1pPr>
    </p:titleStyle>
    <p:bodyStyle>
      <a:lvl1pPr marL="151287" indent="-151287" algn="l" defTabSz="605150" rtl="0" eaLnBrk="1" latinLnBrk="0" hangingPunct="1">
        <a:lnSpc>
          <a:spcPct val="90000"/>
        </a:lnSpc>
        <a:spcBef>
          <a:spcPts val="662"/>
        </a:spcBef>
        <a:buFont typeface="Arial" panose="020B0604020202020204" pitchFamily="34" charset="0"/>
        <a:buChar char="•"/>
        <a:defRPr sz="1853" kern="1200">
          <a:solidFill>
            <a:schemeClr val="tx1"/>
          </a:solidFill>
          <a:latin typeface="Century Gothic" panose="020B0502020202020204" pitchFamily="34" charset="0"/>
          <a:ea typeface="+mn-ea"/>
          <a:cs typeface="+mn-cs"/>
        </a:defRPr>
      </a:lvl1pPr>
      <a:lvl2pPr marL="453862" indent="-151287" algn="l" defTabSz="605150" rtl="0" eaLnBrk="1" latinLnBrk="0" hangingPunct="1">
        <a:lnSpc>
          <a:spcPct val="90000"/>
        </a:lnSpc>
        <a:spcBef>
          <a:spcPts val="331"/>
        </a:spcBef>
        <a:buFont typeface="Arial" panose="020B0604020202020204" pitchFamily="34" charset="0"/>
        <a:buChar char="•"/>
        <a:defRPr sz="1588" kern="1200">
          <a:solidFill>
            <a:schemeClr val="tx1"/>
          </a:solidFill>
          <a:latin typeface="Century Gothic" panose="020B0502020202020204" pitchFamily="34" charset="0"/>
          <a:ea typeface="+mn-ea"/>
          <a:cs typeface="+mn-cs"/>
        </a:defRPr>
      </a:lvl2pPr>
      <a:lvl3pPr marL="756437" indent="-151287" algn="l" defTabSz="605150" rtl="0" eaLnBrk="1" latinLnBrk="0" hangingPunct="1">
        <a:lnSpc>
          <a:spcPct val="90000"/>
        </a:lnSpc>
        <a:spcBef>
          <a:spcPts val="331"/>
        </a:spcBef>
        <a:buFont typeface="Arial" panose="020B0604020202020204" pitchFamily="34" charset="0"/>
        <a:buChar char="•"/>
        <a:defRPr sz="1324" kern="1200">
          <a:solidFill>
            <a:schemeClr val="tx1"/>
          </a:solidFill>
          <a:latin typeface="Century Gothic" panose="020B0502020202020204" pitchFamily="34" charset="0"/>
          <a:ea typeface="+mn-ea"/>
          <a:cs typeface="+mn-cs"/>
        </a:defRPr>
      </a:lvl3pPr>
      <a:lvl4pPr marL="10590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Century Gothic" panose="020B0502020202020204" pitchFamily="34" charset="0"/>
          <a:ea typeface="+mn-ea"/>
          <a:cs typeface="+mn-cs"/>
        </a:defRPr>
      </a:lvl4pPr>
      <a:lvl5pPr marL="13615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Century Gothic" panose="020B0502020202020204" pitchFamily="34" charset="0"/>
          <a:ea typeface="+mn-ea"/>
          <a:cs typeface="+mn-cs"/>
        </a:defRPr>
      </a:lvl5pPr>
      <a:lvl6pPr marL="166416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6pPr>
      <a:lvl7pPr marL="196673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7pPr>
      <a:lvl8pPr marL="22693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8pPr>
      <a:lvl9pPr marL="25718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9pPr>
    </p:bodyStyle>
    <p:otherStyle>
      <a:defPPr>
        <a:defRPr lang="en-US"/>
      </a:defPPr>
      <a:lvl1pPr marL="0" algn="l" defTabSz="605150" rtl="0" eaLnBrk="1" latinLnBrk="0" hangingPunct="1">
        <a:defRPr sz="1191" kern="1200">
          <a:solidFill>
            <a:schemeClr val="tx1"/>
          </a:solidFill>
          <a:latin typeface="+mn-lt"/>
          <a:ea typeface="+mn-ea"/>
          <a:cs typeface="+mn-cs"/>
        </a:defRPr>
      </a:lvl1pPr>
      <a:lvl2pPr marL="302575" algn="l" defTabSz="605150" rtl="0" eaLnBrk="1" latinLnBrk="0" hangingPunct="1">
        <a:defRPr sz="1191" kern="1200">
          <a:solidFill>
            <a:schemeClr val="tx1"/>
          </a:solidFill>
          <a:latin typeface="+mn-lt"/>
          <a:ea typeface="+mn-ea"/>
          <a:cs typeface="+mn-cs"/>
        </a:defRPr>
      </a:lvl2pPr>
      <a:lvl3pPr marL="605150" algn="l" defTabSz="605150" rtl="0" eaLnBrk="1" latinLnBrk="0" hangingPunct="1">
        <a:defRPr sz="1191" kern="1200">
          <a:solidFill>
            <a:schemeClr val="tx1"/>
          </a:solidFill>
          <a:latin typeface="+mn-lt"/>
          <a:ea typeface="+mn-ea"/>
          <a:cs typeface="+mn-cs"/>
        </a:defRPr>
      </a:lvl3pPr>
      <a:lvl4pPr marL="907725" algn="l" defTabSz="605150" rtl="0" eaLnBrk="1" latinLnBrk="0" hangingPunct="1">
        <a:defRPr sz="1191" kern="1200">
          <a:solidFill>
            <a:schemeClr val="tx1"/>
          </a:solidFill>
          <a:latin typeface="+mn-lt"/>
          <a:ea typeface="+mn-ea"/>
          <a:cs typeface="+mn-cs"/>
        </a:defRPr>
      </a:lvl4pPr>
      <a:lvl5pPr marL="1210300" algn="l" defTabSz="605150" rtl="0" eaLnBrk="1" latinLnBrk="0" hangingPunct="1">
        <a:defRPr sz="1191" kern="1200">
          <a:solidFill>
            <a:schemeClr val="tx1"/>
          </a:solidFill>
          <a:latin typeface="+mn-lt"/>
          <a:ea typeface="+mn-ea"/>
          <a:cs typeface="+mn-cs"/>
        </a:defRPr>
      </a:lvl5pPr>
      <a:lvl6pPr marL="1512875" algn="l" defTabSz="605150" rtl="0" eaLnBrk="1" latinLnBrk="0" hangingPunct="1">
        <a:defRPr sz="1191" kern="1200">
          <a:solidFill>
            <a:schemeClr val="tx1"/>
          </a:solidFill>
          <a:latin typeface="+mn-lt"/>
          <a:ea typeface="+mn-ea"/>
          <a:cs typeface="+mn-cs"/>
        </a:defRPr>
      </a:lvl6pPr>
      <a:lvl7pPr marL="1815450" algn="l" defTabSz="605150" rtl="0" eaLnBrk="1" latinLnBrk="0" hangingPunct="1">
        <a:defRPr sz="1191" kern="1200">
          <a:solidFill>
            <a:schemeClr val="tx1"/>
          </a:solidFill>
          <a:latin typeface="+mn-lt"/>
          <a:ea typeface="+mn-ea"/>
          <a:cs typeface="+mn-cs"/>
        </a:defRPr>
      </a:lvl7pPr>
      <a:lvl8pPr marL="2118025" algn="l" defTabSz="605150" rtl="0" eaLnBrk="1" latinLnBrk="0" hangingPunct="1">
        <a:defRPr sz="1191" kern="1200">
          <a:solidFill>
            <a:schemeClr val="tx1"/>
          </a:solidFill>
          <a:latin typeface="+mn-lt"/>
          <a:ea typeface="+mn-ea"/>
          <a:cs typeface="+mn-cs"/>
        </a:defRPr>
      </a:lvl8pPr>
      <a:lvl9pPr marL="2420600" algn="l" defTabSz="605150" rtl="0" eaLnBrk="1" latinLnBrk="0" hangingPunct="1">
        <a:defRPr sz="11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rgbClr val="005268"/>
                </a:solidFill>
                <a:latin typeface="Century Gothic" panose="020B0502020202020204" pitchFamily="34" charset="0"/>
              </a:rPr>
              <a:t>Tally Sheet</a:t>
            </a:r>
          </a:p>
        </p:txBody>
      </p:sp>
      <p:sp>
        <p:nvSpPr>
          <p:cNvPr id="3" name="Text Placeholder 2">
            <a:extLst>
              <a:ext uri="{FF2B5EF4-FFF2-40B4-BE49-F238E27FC236}">
                <a16:creationId xmlns:a16="http://schemas.microsoft.com/office/drawing/2014/main" id="{1ECB10DF-B124-4851-BCB8-62D08B4E7119}"/>
              </a:ext>
            </a:extLst>
          </p:cNvPr>
          <p:cNvSpPr>
            <a:spLocks noGrp="1"/>
          </p:cNvSpPr>
          <p:nvPr>
            <p:ph type="body" sz="quarter" idx="10"/>
          </p:nvPr>
        </p:nvSpPr>
        <p:spPr/>
        <p:txBody>
          <a:bodyPr/>
          <a:lstStyle/>
          <a:p>
            <a:pPr marL="0" indent="0" algn="ctr">
              <a:buNone/>
            </a:pPr>
            <a:r>
              <a:rPr lang="en-US" sz="3600" dirty="0"/>
              <a:t>Interviewer Target and Tally Sheet for Community Informant Interviews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EF71EC-9019-4154-8D91-93497A657401}"/>
              </a:ext>
            </a:extLst>
          </p:cNvPr>
          <p:cNvSpPr txBox="1"/>
          <p:nvPr/>
        </p:nvSpPr>
        <p:spPr>
          <a:xfrm>
            <a:off x="152400" y="457200"/>
            <a:ext cx="2133600" cy="861774"/>
          </a:xfrm>
          <a:prstGeom prst="rect">
            <a:avLst/>
          </a:prstGeom>
          <a:noFill/>
        </p:spPr>
        <p:txBody>
          <a:bodyPr wrap="square" rtlCol="0">
            <a:spAutoFit/>
          </a:bodyPr>
          <a:lstStyle/>
          <a:p>
            <a:r>
              <a:rPr lang="en-US" sz="2500" b="1" dirty="0">
                <a:solidFill>
                  <a:srgbClr val="005268"/>
                </a:solidFill>
                <a:latin typeface="Century Gothic" panose="020B0502020202020204" pitchFamily="34" charset="0"/>
              </a:rPr>
              <a:t>Blank Tally Sheet</a:t>
            </a:r>
          </a:p>
        </p:txBody>
      </p:sp>
      <p:pic>
        <p:nvPicPr>
          <p:cNvPr id="6" name="Picture 5">
            <a:extLst>
              <a:ext uri="{FF2B5EF4-FFF2-40B4-BE49-F238E27FC236}">
                <a16:creationId xmlns:a16="http://schemas.microsoft.com/office/drawing/2014/main" id="{A78CD09E-B21D-412B-81BE-5FF7E6ABA936}"/>
              </a:ext>
            </a:extLst>
          </p:cNvPr>
          <p:cNvPicPr>
            <a:picLocks noChangeAspect="1"/>
          </p:cNvPicPr>
          <p:nvPr/>
        </p:nvPicPr>
        <p:blipFill>
          <a:blip r:embed="rId3"/>
          <a:stretch>
            <a:fillRect/>
          </a:stretch>
        </p:blipFill>
        <p:spPr>
          <a:xfrm>
            <a:off x="2057401" y="460829"/>
            <a:ext cx="6477000" cy="1274525"/>
          </a:xfrm>
          <a:prstGeom prst="rect">
            <a:avLst/>
          </a:prstGeom>
        </p:spPr>
      </p:pic>
      <p:pic>
        <p:nvPicPr>
          <p:cNvPr id="9" name="Picture 8">
            <a:extLst>
              <a:ext uri="{FF2B5EF4-FFF2-40B4-BE49-F238E27FC236}">
                <a16:creationId xmlns:a16="http://schemas.microsoft.com/office/drawing/2014/main" id="{DC6665A9-9CAA-4184-A75A-D30B4E662700}"/>
              </a:ext>
            </a:extLst>
          </p:cNvPr>
          <p:cNvPicPr>
            <a:picLocks noChangeAspect="1"/>
          </p:cNvPicPr>
          <p:nvPr/>
        </p:nvPicPr>
        <p:blipFill>
          <a:blip r:embed="rId4"/>
          <a:stretch>
            <a:fillRect/>
          </a:stretch>
        </p:blipFill>
        <p:spPr>
          <a:xfrm>
            <a:off x="2057400" y="1925028"/>
            <a:ext cx="6477000" cy="4673855"/>
          </a:xfrm>
          <a:prstGeom prst="rect">
            <a:avLst/>
          </a:prstGeom>
        </p:spPr>
      </p:pic>
    </p:spTree>
    <p:extLst>
      <p:ext uri="{BB962C8B-B14F-4D97-AF65-F5344CB8AC3E}">
        <p14:creationId xmlns:p14="http://schemas.microsoft.com/office/powerpoint/2010/main" val="2222641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DD6743-3147-4976-8674-E8E71B14E37E}"/>
              </a:ext>
            </a:extLst>
          </p:cNvPr>
          <p:cNvSpPr txBox="1"/>
          <p:nvPr/>
        </p:nvSpPr>
        <p:spPr>
          <a:xfrm>
            <a:off x="152400" y="457200"/>
            <a:ext cx="2133600" cy="1246495"/>
          </a:xfrm>
          <a:prstGeom prst="rect">
            <a:avLst/>
          </a:prstGeom>
          <a:noFill/>
        </p:spPr>
        <p:txBody>
          <a:bodyPr wrap="square" rtlCol="0">
            <a:spAutoFit/>
          </a:bodyPr>
          <a:lstStyle/>
          <a:p>
            <a:r>
              <a:rPr lang="en-US" sz="2500" b="1" dirty="0">
                <a:solidFill>
                  <a:srgbClr val="005268"/>
                </a:solidFill>
                <a:latin typeface="Century Gothic" panose="020B0502020202020204" pitchFamily="34" charset="0"/>
              </a:rPr>
              <a:t>Supervisor filled in prior to fieldwork</a:t>
            </a:r>
          </a:p>
        </p:txBody>
      </p:sp>
      <p:pic>
        <p:nvPicPr>
          <p:cNvPr id="7" name="Picture 6">
            <a:extLst>
              <a:ext uri="{FF2B5EF4-FFF2-40B4-BE49-F238E27FC236}">
                <a16:creationId xmlns:a16="http://schemas.microsoft.com/office/drawing/2014/main" id="{A2DA74A9-A206-4845-92E4-F7341804D8CB}"/>
              </a:ext>
            </a:extLst>
          </p:cNvPr>
          <p:cNvPicPr>
            <a:picLocks noChangeAspect="1"/>
          </p:cNvPicPr>
          <p:nvPr/>
        </p:nvPicPr>
        <p:blipFill>
          <a:blip r:embed="rId3"/>
          <a:stretch>
            <a:fillRect/>
          </a:stretch>
        </p:blipFill>
        <p:spPr>
          <a:xfrm>
            <a:off x="2438400" y="2057400"/>
            <a:ext cx="6170222" cy="4471085"/>
          </a:xfrm>
          <a:prstGeom prst="rect">
            <a:avLst/>
          </a:prstGeom>
        </p:spPr>
      </p:pic>
      <p:pic>
        <p:nvPicPr>
          <p:cNvPr id="9" name="Picture 8">
            <a:extLst>
              <a:ext uri="{FF2B5EF4-FFF2-40B4-BE49-F238E27FC236}">
                <a16:creationId xmlns:a16="http://schemas.microsoft.com/office/drawing/2014/main" id="{7DC6DDD4-7A26-4536-A118-F19FB3AFAB0F}"/>
              </a:ext>
            </a:extLst>
          </p:cNvPr>
          <p:cNvPicPr>
            <a:picLocks noChangeAspect="1"/>
          </p:cNvPicPr>
          <p:nvPr/>
        </p:nvPicPr>
        <p:blipFill>
          <a:blip r:embed="rId4"/>
          <a:stretch>
            <a:fillRect/>
          </a:stretch>
        </p:blipFill>
        <p:spPr>
          <a:xfrm>
            <a:off x="2438400" y="609600"/>
            <a:ext cx="6133638" cy="1295400"/>
          </a:xfrm>
          <a:prstGeom prst="rect">
            <a:avLst/>
          </a:prstGeom>
        </p:spPr>
      </p:pic>
    </p:spTree>
    <p:extLst>
      <p:ext uri="{BB962C8B-B14F-4D97-AF65-F5344CB8AC3E}">
        <p14:creationId xmlns:p14="http://schemas.microsoft.com/office/powerpoint/2010/main" val="94593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708321-A65E-40C8-B8D8-4E83F0E9D25F}"/>
              </a:ext>
            </a:extLst>
          </p:cNvPr>
          <p:cNvSpPr>
            <a:spLocks noGrp="1"/>
          </p:cNvSpPr>
          <p:nvPr>
            <p:ph type="title"/>
          </p:nvPr>
        </p:nvSpPr>
        <p:spPr>
          <a:xfrm>
            <a:off x="546077" y="762000"/>
            <a:ext cx="8686800" cy="1008529"/>
          </a:xfrm>
        </p:spPr>
        <p:txBody>
          <a:bodyPr/>
          <a:lstStyle/>
          <a:p>
            <a:r>
              <a:rPr lang="en-US" dirty="0"/>
              <a:t>Boundaries of selected area</a:t>
            </a:r>
          </a:p>
        </p:txBody>
      </p:sp>
      <p:sp>
        <p:nvSpPr>
          <p:cNvPr id="5" name="Text Placeholder 4">
            <a:extLst>
              <a:ext uri="{FF2B5EF4-FFF2-40B4-BE49-F238E27FC236}">
                <a16:creationId xmlns:a16="http://schemas.microsoft.com/office/drawing/2014/main" id="{5C69DDC8-597E-451D-81ED-6F44A7E99A9B}"/>
              </a:ext>
            </a:extLst>
          </p:cNvPr>
          <p:cNvSpPr>
            <a:spLocks noGrp="1"/>
          </p:cNvSpPr>
          <p:nvPr>
            <p:ph type="body" sz="quarter" idx="10"/>
          </p:nvPr>
        </p:nvSpPr>
        <p:spPr>
          <a:xfrm>
            <a:off x="546077" y="1874955"/>
            <a:ext cx="4267200" cy="3384176"/>
          </a:xfrm>
        </p:spPr>
        <p:txBody>
          <a:bodyPr/>
          <a:lstStyle/>
          <a:p>
            <a:pPr>
              <a:lnSpc>
                <a:spcPts val="2600"/>
              </a:lnSpc>
              <a:spcAft>
                <a:spcPts val="600"/>
              </a:spcAft>
            </a:pPr>
            <a:r>
              <a:rPr lang="en-US" sz="2400" dirty="0"/>
              <a:t>City Center is the name of the selected area.</a:t>
            </a:r>
          </a:p>
          <a:p>
            <a:pPr>
              <a:lnSpc>
                <a:spcPts val="2600"/>
              </a:lnSpc>
              <a:spcAft>
                <a:spcPts val="600"/>
              </a:spcAft>
            </a:pPr>
            <a:r>
              <a:rPr lang="en-US" sz="2400" dirty="0"/>
              <a:t>Interviewers must know the boundaries.</a:t>
            </a:r>
          </a:p>
          <a:p>
            <a:pPr>
              <a:lnSpc>
                <a:spcPts val="2600"/>
              </a:lnSpc>
              <a:spcAft>
                <a:spcPts val="600"/>
              </a:spcAft>
            </a:pPr>
            <a:r>
              <a:rPr lang="en-US" sz="2400" dirty="0"/>
              <a:t>Look for informants within those boundaries.</a:t>
            </a:r>
          </a:p>
          <a:p>
            <a:pPr>
              <a:lnSpc>
                <a:spcPts val="2600"/>
              </a:lnSpc>
              <a:spcAft>
                <a:spcPts val="600"/>
              </a:spcAft>
            </a:pPr>
            <a:r>
              <a:rPr lang="en-US" sz="2400" dirty="0"/>
              <a:t>Focus on identifying venues within those boundaries.</a:t>
            </a:r>
          </a:p>
          <a:p>
            <a:pPr>
              <a:buFont typeface="Arial" panose="020B0604020202020204" pitchFamily="34" charset="0"/>
              <a:buChar char="•"/>
            </a:pPr>
            <a:endParaRPr lang="en-US" sz="2400" dirty="0"/>
          </a:p>
          <a:p>
            <a:endParaRPr lang="en-US" sz="2400" dirty="0"/>
          </a:p>
        </p:txBody>
      </p:sp>
      <p:pic>
        <p:nvPicPr>
          <p:cNvPr id="7" name="Picture 6">
            <a:extLst>
              <a:ext uri="{FF2B5EF4-FFF2-40B4-BE49-F238E27FC236}">
                <a16:creationId xmlns:a16="http://schemas.microsoft.com/office/drawing/2014/main" id="{6B160BDD-34C4-463A-9937-E3253C4DF9BA}"/>
              </a:ext>
            </a:extLst>
          </p:cNvPr>
          <p:cNvPicPr>
            <a:picLocks noChangeAspect="1"/>
          </p:cNvPicPr>
          <p:nvPr/>
        </p:nvPicPr>
        <p:blipFill rotWithShape="1">
          <a:blip r:embed="rId3"/>
          <a:srcRect l="7977" r="14749"/>
          <a:stretch/>
        </p:blipFill>
        <p:spPr>
          <a:xfrm>
            <a:off x="5105400" y="2057400"/>
            <a:ext cx="3639128" cy="3019287"/>
          </a:xfrm>
          <a:prstGeom prst="rect">
            <a:avLst/>
          </a:prstGeom>
        </p:spPr>
      </p:pic>
    </p:spTree>
    <p:extLst>
      <p:ext uri="{BB962C8B-B14F-4D97-AF65-F5344CB8AC3E}">
        <p14:creationId xmlns:p14="http://schemas.microsoft.com/office/powerpoint/2010/main" val="1715366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708321-A65E-40C8-B8D8-4E83F0E9D25F}"/>
              </a:ext>
            </a:extLst>
          </p:cNvPr>
          <p:cNvSpPr>
            <a:spLocks noGrp="1"/>
          </p:cNvSpPr>
          <p:nvPr>
            <p:ph type="title"/>
          </p:nvPr>
        </p:nvSpPr>
        <p:spPr>
          <a:xfrm>
            <a:off x="609600" y="762000"/>
            <a:ext cx="8686800" cy="1008529"/>
          </a:xfrm>
        </p:spPr>
        <p:txBody>
          <a:bodyPr/>
          <a:lstStyle/>
          <a:p>
            <a:r>
              <a:rPr lang="en-US" dirty="0"/>
              <a:t>Priority prevention areas</a:t>
            </a:r>
          </a:p>
        </p:txBody>
      </p:sp>
      <p:sp>
        <p:nvSpPr>
          <p:cNvPr id="5" name="Text Placeholder 4">
            <a:extLst>
              <a:ext uri="{FF2B5EF4-FFF2-40B4-BE49-F238E27FC236}">
                <a16:creationId xmlns:a16="http://schemas.microsoft.com/office/drawing/2014/main" id="{5C69DDC8-597E-451D-81ED-6F44A7E99A9B}"/>
              </a:ext>
            </a:extLst>
          </p:cNvPr>
          <p:cNvSpPr>
            <a:spLocks noGrp="1"/>
          </p:cNvSpPr>
          <p:nvPr>
            <p:ph type="body" sz="quarter" idx="10"/>
          </p:nvPr>
        </p:nvSpPr>
        <p:spPr>
          <a:xfrm>
            <a:off x="546076" y="1874955"/>
            <a:ext cx="7378723" cy="3384176"/>
          </a:xfrm>
        </p:spPr>
        <p:txBody>
          <a:bodyPr/>
          <a:lstStyle/>
          <a:p>
            <a:pPr>
              <a:lnSpc>
                <a:spcPts val="2600"/>
              </a:lnSpc>
              <a:spcAft>
                <a:spcPts val="600"/>
              </a:spcAft>
            </a:pPr>
            <a:r>
              <a:rPr lang="en-US" sz="2400" dirty="0"/>
              <a:t>Some selected areas are referred to as priority prevention areas, or PPAs.</a:t>
            </a:r>
          </a:p>
          <a:p>
            <a:pPr>
              <a:lnSpc>
                <a:spcPts val="2600"/>
              </a:lnSpc>
              <a:spcAft>
                <a:spcPts val="600"/>
              </a:spcAft>
            </a:pPr>
            <a:r>
              <a:rPr lang="en-US" sz="2400" dirty="0"/>
              <a:t>These areas were identified because of known activity that makes them a priority for HIV prevention efforts.</a:t>
            </a:r>
          </a:p>
          <a:p>
            <a:pPr>
              <a:lnSpc>
                <a:spcPts val="2600"/>
              </a:lnSpc>
              <a:spcAft>
                <a:spcPts val="600"/>
              </a:spcAft>
            </a:pPr>
            <a:r>
              <a:rPr lang="en-US" sz="2400" dirty="0"/>
              <a:t>Some selected areas are not picked for PLACE because of known risk. Instead they are selected randomly. </a:t>
            </a:r>
          </a:p>
          <a:p>
            <a:endParaRPr lang="en-US" sz="2400" dirty="0"/>
          </a:p>
        </p:txBody>
      </p:sp>
    </p:spTree>
    <p:extLst>
      <p:ext uri="{BB962C8B-B14F-4D97-AF65-F5344CB8AC3E}">
        <p14:creationId xmlns:p14="http://schemas.microsoft.com/office/powerpoint/2010/main" val="2188661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7B871D-C1B3-4CC3-AF15-576A9FD1B7A6}"/>
              </a:ext>
            </a:extLst>
          </p:cNvPr>
          <p:cNvSpPr txBox="1"/>
          <p:nvPr/>
        </p:nvSpPr>
        <p:spPr>
          <a:xfrm>
            <a:off x="152400" y="457200"/>
            <a:ext cx="2133600" cy="1631216"/>
          </a:xfrm>
          <a:prstGeom prst="rect">
            <a:avLst/>
          </a:prstGeom>
          <a:noFill/>
        </p:spPr>
        <p:txBody>
          <a:bodyPr wrap="square" rtlCol="0">
            <a:spAutoFit/>
          </a:bodyPr>
          <a:lstStyle/>
          <a:p>
            <a:r>
              <a:rPr lang="en-US" sz="2500" b="1" dirty="0">
                <a:solidFill>
                  <a:srgbClr val="005268"/>
                </a:solidFill>
                <a:latin typeface="Century Gothic" panose="020B0502020202020204" pitchFamily="34" charset="0"/>
              </a:rPr>
              <a:t>Interviewer filled in during fieldwork</a:t>
            </a:r>
          </a:p>
        </p:txBody>
      </p:sp>
      <p:pic>
        <p:nvPicPr>
          <p:cNvPr id="8" name="Picture 7">
            <a:extLst>
              <a:ext uri="{FF2B5EF4-FFF2-40B4-BE49-F238E27FC236}">
                <a16:creationId xmlns:a16="http://schemas.microsoft.com/office/drawing/2014/main" id="{08442720-BD89-418E-BC8A-2AEFE60CF356}"/>
              </a:ext>
            </a:extLst>
          </p:cNvPr>
          <p:cNvPicPr>
            <a:picLocks noChangeAspect="1"/>
          </p:cNvPicPr>
          <p:nvPr/>
        </p:nvPicPr>
        <p:blipFill>
          <a:blip r:embed="rId3"/>
          <a:stretch>
            <a:fillRect/>
          </a:stretch>
        </p:blipFill>
        <p:spPr>
          <a:xfrm>
            <a:off x="2214078" y="2088416"/>
            <a:ext cx="6584251" cy="4450466"/>
          </a:xfrm>
          <a:prstGeom prst="rect">
            <a:avLst/>
          </a:prstGeom>
        </p:spPr>
      </p:pic>
      <p:pic>
        <p:nvPicPr>
          <p:cNvPr id="10" name="Picture 9">
            <a:extLst>
              <a:ext uri="{FF2B5EF4-FFF2-40B4-BE49-F238E27FC236}">
                <a16:creationId xmlns:a16="http://schemas.microsoft.com/office/drawing/2014/main" id="{64CCD971-9672-4423-8A74-D9C76CC263F0}"/>
              </a:ext>
            </a:extLst>
          </p:cNvPr>
          <p:cNvPicPr>
            <a:picLocks noChangeAspect="1"/>
          </p:cNvPicPr>
          <p:nvPr/>
        </p:nvPicPr>
        <p:blipFill>
          <a:blip r:embed="rId4"/>
          <a:stretch>
            <a:fillRect/>
          </a:stretch>
        </p:blipFill>
        <p:spPr>
          <a:xfrm>
            <a:off x="2214077" y="433741"/>
            <a:ext cx="6584251" cy="1384982"/>
          </a:xfrm>
          <a:prstGeom prst="rect">
            <a:avLst/>
          </a:prstGeom>
        </p:spPr>
      </p:pic>
    </p:spTree>
    <p:extLst>
      <p:ext uri="{BB962C8B-B14F-4D97-AF65-F5344CB8AC3E}">
        <p14:creationId xmlns:p14="http://schemas.microsoft.com/office/powerpoint/2010/main" val="124768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43F0-FD29-4156-8CE3-A15A37A0730B}"/>
              </a:ext>
            </a:extLst>
          </p:cNvPr>
          <p:cNvSpPr>
            <a:spLocks noGrp="1"/>
          </p:cNvSpPr>
          <p:nvPr>
            <p:ph type="title"/>
          </p:nvPr>
        </p:nvSpPr>
        <p:spPr>
          <a:xfrm>
            <a:off x="651692" y="762000"/>
            <a:ext cx="7885545" cy="1008529"/>
          </a:xfrm>
        </p:spPr>
        <p:txBody>
          <a:bodyPr/>
          <a:lstStyle/>
          <a:p>
            <a:r>
              <a:rPr lang="en-US" dirty="0"/>
              <a:t>Interviewer numbers</a:t>
            </a:r>
          </a:p>
        </p:txBody>
      </p:sp>
      <p:sp>
        <p:nvSpPr>
          <p:cNvPr id="3" name="Text Placeholder 2">
            <a:extLst>
              <a:ext uri="{FF2B5EF4-FFF2-40B4-BE49-F238E27FC236}">
                <a16:creationId xmlns:a16="http://schemas.microsoft.com/office/drawing/2014/main" id="{3F1C00AA-8352-40CA-92ED-41311E3763B9}"/>
              </a:ext>
            </a:extLst>
          </p:cNvPr>
          <p:cNvSpPr>
            <a:spLocks noGrp="1"/>
          </p:cNvSpPr>
          <p:nvPr>
            <p:ph type="body" sz="quarter" idx="10"/>
          </p:nvPr>
        </p:nvSpPr>
        <p:spPr>
          <a:xfrm>
            <a:off x="609600" y="1905000"/>
            <a:ext cx="7550727" cy="2286000"/>
          </a:xfrm>
        </p:spPr>
        <p:txBody>
          <a:bodyPr/>
          <a:lstStyle/>
          <a:p>
            <a:r>
              <a:rPr lang="en-US" sz="2800" dirty="0"/>
              <a:t>Each interviewer is assigned an identification number.</a:t>
            </a:r>
          </a:p>
          <a:p>
            <a:endParaRPr lang="en-US" sz="2800" dirty="0"/>
          </a:p>
          <a:p>
            <a:r>
              <a:rPr lang="en-US" sz="2800" dirty="0"/>
              <a:t>Use the same number throughout all phases of PLACE.</a:t>
            </a:r>
          </a:p>
        </p:txBody>
      </p:sp>
    </p:spTree>
    <p:extLst>
      <p:ext uri="{BB962C8B-B14F-4D97-AF65-F5344CB8AC3E}">
        <p14:creationId xmlns:p14="http://schemas.microsoft.com/office/powerpoint/2010/main" val="2835383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solidFill>
                  <a:srgbClr val="005268"/>
                </a:solidFill>
                <a:latin typeface="Century Gothic" panose="020B0502020202020204" pitchFamily="34" charset="0"/>
              </a:rPr>
              <a:t>Fact Sheet</a:t>
            </a:r>
          </a:p>
        </p:txBody>
      </p:sp>
      <p:sp>
        <p:nvSpPr>
          <p:cNvPr id="4" name="Text Placeholder 3">
            <a:extLst>
              <a:ext uri="{FF2B5EF4-FFF2-40B4-BE49-F238E27FC236}">
                <a16:creationId xmlns:a16="http://schemas.microsoft.com/office/drawing/2014/main" id="{2098BF7D-986A-48E3-94A9-08B721405A77}"/>
              </a:ext>
            </a:extLst>
          </p:cNvPr>
          <p:cNvSpPr>
            <a:spLocks noGrp="1"/>
          </p:cNvSpPr>
          <p:nvPr>
            <p:ph type="body" sz="quarter" idx="10"/>
          </p:nvPr>
        </p:nvSpPr>
        <p:spPr/>
        <p:txBody>
          <a:bodyPr/>
          <a:lstStyle/>
          <a:p>
            <a:pPr marL="0" indent="0" algn="ctr">
              <a:buNone/>
            </a:pPr>
            <a:r>
              <a:rPr lang="en-US" sz="3600" dirty="0"/>
              <a:t>PLACE Form A: </a:t>
            </a:r>
          </a:p>
          <a:p>
            <a:pPr marL="0" indent="0" algn="ctr">
              <a:buNone/>
            </a:pPr>
            <a:endParaRPr lang="en-US" sz="3600" dirty="0"/>
          </a:p>
          <a:p>
            <a:pPr marL="0" indent="0" algn="ctr">
              <a:buNone/>
            </a:pPr>
            <a:r>
              <a:rPr lang="en-US" sz="3600" dirty="0"/>
              <a:t>Questionnaire for</a:t>
            </a:r>
          </a:p>
          <a:p>
            <a:pPr marL="0" indent="0" algn="ctr">
              <a:buNone/>
            </a:pPr>
            <a:r>
              <a:rPr lang="en-US" sz="3600" dirty="0"/>
              <a:t>Community Informants</a:t>
            </a:r>
          </a:p>
        </p:txBody>
      </p:sp>
    </p:spTree>
    <p:extLst>
      <p:ext uri="{BB962C8B-B14F-4D97-AF65-F5344CB8AC3E}">
        <p14:creationId xmlns:p14="http://schemas.microsoft.com/office/powerpoint/2010/main" val="3214950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8FB643-06BC-493D-93F3-016B5AFDEDC7}"/>
              </a:ext>
            </a:extLst>
          </p:cNvPr>
          <p:cNvSpPr txBox="1"/>
          <p:nvPr/>
        </p:nvSpPr>
        <p:spPr>
          <a:xfrm>
            <a:off x="609600" y="457200"/>
            <a:ext cx="2438400" cy="477054"/>
          </a:xfrm>
          <a:prstGeom prst="rect">
            <a:avLst/>
          </a:prstGeom>
          <a:noFill/>
        </p:spPr>
        <p:txBody>
          <a:bodyPr wrap="square" rtlCol="0">
            <a:spAutoFit/>
          </a:bodyPr>
          <a:lstStyle/>
          <a:p>
            <a:r>
              <a:rPr lang="en-US" sz="2500" b="1" dirty="0">
                <a:solidFill>
                  <a:srgbClr val="005268"/>
                </a:solidFill>
                <a:latin typeface="Century Gothic" panose="020B0502020202020204" pitchFamily="34" charset="0"/>
              </a:rPr>
              <a:t>Blank Form A</a:t>
            </a:r>
          </a:p>
        </p:txBody>
      </p:sp>
      <p:pic>
        <p:nvPicPr>
          <p:cNvPr id="2" name="Picture 1">
            <a:extLst>
              <a:ext uri="{FF2B5EF4-FFF2-40B4-BE49-F238E27FC236}">
                <a16:creationId xmlns:a16="http://schemas.microsoft.com/office/drawing/2014/main" id="{A7AC6F5F-CBFB-4ED8-AB8D-B8ACE055AC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00400" y="342469"/>
            <a:ext cx="4795001" cy="6173061"/>
          </a:xfrm>
          <a:prstGeom prst="rect">
            <a:avLst/>
          </a:prstGeom>
        </p:spPr>
      </p:pic>
    </p:spTree>
    <p:extLst>
      <p:ext uri="{BB962C8B-B14F-4D97-AF65-F5344CB8AC3E}">
        <p14:creationId xmlns:p14="http://schemas.microsoft.com/office/powerpoint/2010/main" val="4186769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88EB20-366F-4A85-941C-E49F886319EE}"/>
              </a:ext>
            </a:extLst>
          </p:cNvPr>
          <p:cNvSpPr txBox="1"/>
          <p:nvPr/>
        </p:nvSpPr>
        <p:spPr>
          <a:xfrm>
            <a:off x="762000" y="457200"/>
            <a:ext cx="6781800" cy="477054"/>
          </a:xfrm>
          <a:prstGeom prst="rect">
            <a:avLst/>
          </a:prstGeom>
          <a:noFill/>
        </p:spPr>
        <p:txBody>
          <a:bodyPr wrap="square" rtlCol="0">
            <a:spAutoFit/>
          </a:bodyPr>
          <a:lstStyle/>
          <a:p>
            <a:r>
              <a:rPr lang="en-US" sz="2500" b="1" dirty="0">
                <a:solidFill>
                  <a:srgbClr val="005268"/>
                </a:solidFill>
                <a:latin typeface="Century Gothic" panose="020B0502020202020204" pitchFamily="34" charset="0"/>
              </a:rPr>
              <a:t>Top portion of Form A: Interviewer filled in</a:t>
            </a:r>
          </a:p>
        </p:txBody>
      </p:sp>
      <p:pic>
        <p:nvPicPr>
          <p:cNvPr id="5" name="Picture 4">
            <a:extLst>
              <a:ext uri="{FF2B5EF4-FFF2-40B4-BE49-F238E27FC236}">
                <a16:creationId xmlns:a16="http://schemas.microsoft.com/office/drawing/2014/main" id="{CF423EC3-DADF-4FA6-BFD8-927725AE63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2301" y="934254"/>
            <a:ext cx="8619398" cy="4309699"/>
          </a:xfrm>
          <a:prstGeom prst="rect">
            <a:avLst/>
          </a:prstGeom>
        </p:spPr>
      </p:pic>
    </p:spTree>
    <p:extLst>
      <p:ext uri="{BB962C8B-B14F-4D97-AF65-F5344CB8AC3E}">
        <p14:creationId xmlns:p14="http://schemas.microsoft.com/office/powerpoint/2010/main" val="1976775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a:xfrm>
            <a:off x="762000" y="762000"/>
            <a:ext cx="7772400" cy="1143000"/>
          </a:xfrm>
        </p:spPr>
        <p:txBody>
          <a:bodyPr/>
          <a:lstStyle/>
          <a:p>
            <a:pPr>
              <a:buClr>
                <a:srgbClr val="009999"/>
              </a:buClr>
              <a:buSzPct val="75000"/>
              <a:buFont typeface="Monotype Sorts" pitchFamily="2" charset="2"/>
              <a:buNone/>
            </a:pPr>
            <a:r>
              <a:rPr lang="en-US" dirty="0"/>
              <a:t>PLACE Fieldwork </a:t>
            </a:r>
          </a:p>
        </p:txBody>
      </p:sp>
      <p:sp>
        <p:nvSpPr>
          <p:cNvPr id="2" name="Content Placeholder 1"/>
          <p:cNvSpPr>
            <a:spLocks noGrp="1"/>
          </p:cNvSpPr>
          <p:nvPr>
            <p:ph type="body" sz="quarter" idx="10"/>
          </p:nvPr>
        </p:nvSpPr>
        <p:spPr>
          <a:xfrm>
            <a:off x="623455" y="2192991"/>
            <a:ext cx="7550727" cy="1763806"/>
          </a:xfrm>
        </p:spPr>
        <p:txBody>
          <a:bodyPr/>
          <a:lstStyle/>
          <a:p>
            <a:pPr marL="0" indent="0">
              <a:lnSpc>
                <a:spcPct val="100000"/>
              </a:lnSpc>
              <a:buNone/>
              <a:tabLst>
                <a:tab pos="1371600" algn="l"/>
              </a:tabLst>
            </a:pPr>
            <a:r>
              <a:rPr lang="en-US" sz="2800" dirty="0">
                <a:solidFill>
                  <a:srgbClr val="E6661F"/>
                </a:solidFill>
              </a:rPr>
              <a:t>Level 1: </a:t>
            </a:r>
            <a:r>
              <a:rPr lang="en-US" sz="2800" dirty="0"/>
              <a:t>Community informant interviews</a:t>
            </a:r>
          </a:p>
          <a:p>
            <a:pPr marL="0" indent="0">
              <a:lnSpc>
                <a:spcPct val="100000"/>
              </a:lnSpc>
              <a:buNone/>
              <a:tabLst>
                <a:tab pos="1371600" algn="l"/>
              </a:tabLst>
            </a:pPr>
            <a:endParaRPr lang="en-US" sz="2800" dirty="0"/>
          </a:p>
          <a:p>
            <a:pPr marL="0" indent="0">
              <a:lnSpc>
                <a:spcPct val="100000"/>
              </a:lnSpc>
              <a:buNone/>
              <a:tabLst>
                <a:tab pos="1371600" algn="l"/>
              </a:tabLst>
            </a:pPr>
            <a:r>
              <a:rPr lang="en-US" sz="2800" b="1" dirty="0">
                <a:solidFill>
                  <a:srgbClr val="E6661F"/>
                </a:solidFill>
              </a:rPr>
              <a:t>Level 2:</a:t>
            </a:r>
            <a:r>
              <a:rPr lang="en-US" sz="2800" dirty="0">
                <a:solidFill>
                  <a:srgbClr val="E6661F"/>
                </a:solidFill>
              </a:rPr>
              <a:t> </a:t>
            </a:r>
            <a:r>
              <a:rPr lang="en-US" sz="2800" dirty="0"/>
              <a:t>Venue informant interviews and 	mapping</a:t>
            </a:r>
          </a:p>
          <a:p>
            <a:pPr marL="0" indent="0">
              <a:lnSpc>
                <a:spcPct val="100000"/>
              </a:lnSpc>
              <a:buNone/>
              <a:tabLst>
                <a:tab pos="1371600" algn="l"/>
              </a:tabLst>
            </a:pPr>
            <a:endParaRPr lang="en-US" sz="2800" dirty="0"/>
          </a:p>
          <a:p>
            <a:pPr marL="0" indent="-1005840">
              <a:lnSpc>
                <a:spcPct val="100000"/>
              </a:lnSpc>
              <a:buNone/>
              <a:tabLst>
                <a:tab pos="1371600" algn="l"/>
              </a:tabLst>
            </a:pPr>
            <a:r>
              <a:rPr lang="en-US" sz="2800" b="1" dirty="0">
                <a:solidFill>
                  <a:srgbClr val="E6661F"/>
                </a:solidFill>
              </a:rPr>
              <a:t>Level 3: </a:t>
            </a:r>
            <a:r>
              <a:rPr lang="en-US" sz="2800" dirty="0"/>
              <a:t>Patron and worker interviews and     	HIV testing</a:t>
            </a:r>
            <a:endParaRPr lang="en-US" sz="2800" dirty="0">
              <a:solidFill>
                <a:srgbClr val="FF0000"/>
              </a:solidFill>
            </a:endParaRPr>
          </a:p>
          <a:p>
            <a:pPr marL="495300" indent="-495300">
              <a:lnSpc>
                <a:spcPct val="100000"/>
              </a:lnSpc>
              <a:buNone/>
              <a:tabLst>
                <a:tab pos="1371600" algn="l"/>
              </a:tabLst>
            </a:pPr>
            <a:endParaRPr lang="en-US" sz="2800" dirty="0"/>
          </a:p>
        </p:txBody>
      </p:sp>
    </p:spTree>
    <p:extLst>
      <p:ext uri="{BB962C8B-B14F-4D97-AF65-F5344CB8AC3E}">
        <p14:creationId xmlns:p14="http://schemas.microsoft.com/office/powerpoint/2010/main" val="1575624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88EB20-366F-4A85-941C-E49F886319EE}"/>
              </a:ext>
            </a:extLst>
          </p:cNvPr>
          <p:cNvSpPr txBox="1"/>
          <p:nvPr/>
        </p:nvSpPr>
        <p:spPr>
          <a:xfrm>
            <a:off x="762000" y="381000"/>
            <a:ext cx="7086600" cy="477054"/>
          </a:xfrm>
          <a:prstGeom prst="rect">
            <a:avLst/>
          </a:prstGeom>
          <a:noFill/>
        </p:spPr>
        <p:txBody>
          <a:bodyPr wrap="square" rtlCol="0">
            <a:spAutoFit/>
          </a:bodyPr>
          <a:lstStyle/>
          <a:p>
            <a:r>
              <a:rPr lang="en-US" sz="2500" b="1" dirty="0">
                <a:solidFill>
                  <a:srgbClr val="005268"/>
                </a:solidFill>
                <a:latin typeface="Century Gothic" panose="020B0502020202020204" pitchFamily="34" charset="0"/>
              </a:rPr>
              <a:t>Bottom portion of Form A: Interviewer filled in</a:t>
            </a:r>
          </a:p>
        </p:txBody>
      </p:sp>
      <p:pic>
        <p:nvPicPr>
          <p:cNvPr id="7" name="Picture 6">
            <a:extLst>
              <a:ext uri="{FF2B5EF4-FFF2-40B4-BE49-F238E27FC236}">
                <a16:creationId xmlns:a16="http://schemas.microsoft.com/office/drawing/2014/main" id="{48ECAF83-7C5A-46DA-9655-87B8FF4FEA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990600"/>
            <a:ext cx="7297941" cy="5744663"/>
          </a:xfrm>
          <a:prstGeom prst="rect">
            <a:avLst/>
          </a:prstGeom>
        </p:spPr>
      </p:pic>
    </p:spTree>
    <p:extLst>
      <p:ext uri="{BB962C8B-B14F-4D97-AF65-F5344CB8AC3E}">
        <p14:creationId xmlns:p14="http://schemas.microsoft.com/office/powerpoint/2010/main" val="1665611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8FB643-06BC-493D-93F3-016B5AFDEDC7}"/>
              </a:ext>
            </a:extLst>
          </p:cNvPr>
          <p:cNvSpPr txBox="1"/>
          <p:nvPr/>
        </p:nvSpPr>
        <p:spPr>
          <a:xfrm>
            <a:off x="381000" y="304800"/>
            <a:ext cx="7315200" cy="477054"/>
          </a:xfrm>
          <a:prstGeom prst="rect">
            <a:avLst/>
          </a:prstGeom>
          <a:noFill/>
        </p:spPr>
        <p:txBody>
          <a:bodyPr wrap="square" rtlCol="0">
            <a:spAutoFit/>
          </a:bodyPr>
          <a:lstStyle/>
          <a:p>
            <a:r>
              <a:rPr lang="en-US" sz="2500" b="1" dirty="0">
                <a:solidFill>
                  <a:srgbClr val="005268"/>
                </a:solidFill>
                <a:latin typeface="Century Gothic" panose="020B0502020202020204" pitchFamily="34" charset="0"/>
              </a:rPr>
              <a:t>Questions to ask community informants</a:t>
            </a:r>
          </a:p>
        </p:txBody>
      </p:sp>
      <p:pic>
        <p:nvPicPr>
          <p:cNvPr id="2" name="Picture 1">
            <a:extLst>
              <a:ext uri="{FF2B5EF4-FFF2-40B4-BE49-F238E27FC236}">
                <a16:creationId xmlns:a16="http://schemas.microsoft.com/office/drawing/2014/main" id="{1B10EDC0-A35F-48E7-A744-F36ED95C72E6}"/>
              </a:ext>
            </a:extLst>
          </p:cNvPr>
          <p:cNvPicPr>
            <a:picLocks noChangeAspect="1"/>
          </p:cNvPicPr>
          <p:nvPr/>
        </p:nvPicPr>
        <p:blipFill>
          <a:blip r:embed="rId3"/>
          <a:stretch>
            <a:fillRect/>
          </a:stretch>
        </p:blipFill>
        <p:spPr>
          <a:xfrm>
            <a:off x="152183" y="855559"/>
            <a:ext cx="4441082" cy="5991808"/>
          </a:xfrm>
          <a:prstGeom prst="rect">
            <a:avLst/>
          </a:prstGeom>
        </p:spPr>
      </p:pic>
      <p:pic>
        <p:nvPicPr>
          <p:cNvPr id="3" name="Picture 2">
            <a:extLst>
              <a:ext uri="{FF2B5EF4-FFF2-40B4-BE49-F238E27FC236}">
                <a16:creationId xmlns:a16="http://schemas.microsoft.com/office/drawing/2014/main" id="{92EA94C6-0EA4-4757-90C5-85CD36B5F409}"/>
              </a:ext>
            </a:extLst>
          </p:cNvPr>
          <p:cNvPicPr>
            <a:picLocks noChangeAspect="1"/>
          </p:cNvPicPr>
          <p:nvPr/>
        </p:nvPicPr>
        <p:blipFill>
          <a:blip r:embed="rId4"/>
          <a:stretch>
            <a:fillRect/>
          </a:stretch>
        </p:blipFill>
        <p:spPr>
          <a:xfrm>
            <a:off x="4648200" y="882862"/>
            <a:ext cx="4312361" cy="5940416"/>
          </a:xfrm>
          <a:prstGeom prst="rect">
            <a:avLst/>
          </a:prstGeom>
        </p:spPr>
      </p:pic>
    </p:spTree>
    <p:extLst>
      <p:ext uri="{BB962C8B-B14F-4D97-AF65-F5344CB8AC3E}">
        <p14:creationId xmlns:p14="http://schemas.microsoft.com/office/powerpoint/2010/main" val="826754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701EFD-3BB3-458F-B7B4-197A69B71821}"/>
              </a:ext>
            </a:extLst>
          </p:cNvPr>
          <p:cNvSpPr>
            <a:spLocks noGrp="1"/>
          </p:cNvSpPr>
          <p:nvPr>
            <p:ph type="title"/>
          </p:nvPr>
        </p:nvSpPr>
        <p:spPr>
          <a:xfrm>
            <a:off x="2362200" y="685868"/>
            <a:ext cx="6380017" cy="1523932"/>
          </a:xfrm>
        </p:spPr>
        <p:txBody>
          <a:bodyPr/>
          <a:lstStyle/>
          <a:p>
            <a:r>
              <a:rPr lang="en-US" sz="3600" dirty="0"/>
              <a:t>Activity: Read the questions </a:t>
            </a:r>
          </a:p>
        </p:txBody>
      </p:sp>
      <p:sp>
        <p:nvSpPr>
          <p:cNvPr id="5" name="Text Placeholder 4">
            <a:extLst>
              <a:ext uri="{FF2B5EF4-FFF2-40B4-BE49-F238E27FC236}">
                <a16:creationId xmlns:a16="http://schemas.microsoft.com/office/drawing/2014/main" id="{3A4366D6-842F-41CD-A50D-CB79DE4BE845}"/>
              </a:ext>
            </a:extLst>
          </p:cNvPr>
          <p:cNvSpPr>
            <a:spLocks noGrp="1"/>
          </p:cNvSpPr>
          <p:nvPr>
            <p:ph type="body" sz="quarter" idx="10"/>
          </p:nvPr>
        </p:nvSpPr>
        <p:spPr>
          <a:xfrm>
            <a:off x="578565" y="1949823"/>
            <a:ext cx="7550727" cy="2698377"/>
          </a:xfrm>
        </p:spPr>
        <p:txBody>
          <a:bodyPr/>
          <a:lstStyle/>
          <a:p>
            <a:r>
              <a:rPr lang="en-US" dirty="0"/>
              <a:t>Read the questions to ask the community informants aloud.</a:t>
            </a:r>
          </a:p>
          <a:p>
            <a:r>
              <a:rPr lang="en-US" dirty="0"/>
              <a:t>Interviewers take turns reading a question.</a:t>
            </a:r>
          </a:p>
          <a:p>
            <a:r>
              <a:rPr lang="en-US" dirty="0"/>
              <a:t>After each question is read, the trainer describes the type of information sought and answers any questions.</a:t>
            </a:r>
          </a:p>
        </p:txBody>
      </p:sp>
      <p:pic>
        <p:nvPicPr>
          <p:cNvPr id="6" name="Graphic 5" descr="Group">
            <a:extLst>
              <a:ext uri="{FF2B5EF4-FFF2-40B4-BE49-F238E27FC236}">
                <a16:creationId xmlns:a16="http://schemas.microsoft.com/office/drawing/2014/main" id="{0A52D8D1-FE11-475E-9BFA-BF9A8FD421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94672"/>
            <a:ext cx="1657928" cy="1657928"/>
          </a:xfrm>
          <a:prstGeom prst="rect">
            <a:avLst/>
          </a:prstGeom>
        </p:spPr>
      </p:pic>
    </p:spTree>
    <p:extLst>
      <p:ext uri="{BB962C8B-B14F-4D97-AF65-F5344CB8AC3E}">
        <p14:creationId xmlns:p14="http://schemas.microsoft.com/office/powerpoint/2010/main" val="4250047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154383" y="481638"/>
            <a:ext cx="5237017" cy="838132"/>
          </a:xfrm>
        </p:spPr>
        <p:txBody>
          <a:bodyPr/>
          <a:lstStyle/>
          <a:p>
            <a:r>
              <a:rPr lang="en-US" dirty="0"/>
              <a:t>Observe: Role-play</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949824"/>
            <a:ext cx="6812835" cy="2286000"/>
          </a:xfrm>
        </p:spPr>
        <p:txBody>
          <a:bodyPr/>
          <a:lstStyle/>
          <a:p>
            <a:r>
              <a:rPr lang="en-US" dirty="0"/>
              <a:t>Interviewers observe an interview using Form A. </a:t>
            </a:r>
          </a:p>
        </p:txBody>
      </p:sp>
      <p:pic>
        <p:nvPicPr>
          <p:cNvPr id="7" name="Graphic 6" descr="Eye">
            <a:extLst>
              <a:ext uri="{FF2B5EF4-FFF2-40B4-BE49-F238E27FC236}">
                <a16:creationId xmlns:a16="http://schemas.microsoft.com/office/drawing/2014/main" id="{CE8DB410-A88F-47F5-A222-CCDE2B4D13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233595"/>
            <a:ext cx="1219200" cy="1219200"/>
          </a:xfrm>
          <a:prstGeom prst="rect">
            <a:avLst/>
          </a:prstGeom>
        </p:spPr>
      </p:pic>
    </p:spTree>
    <p:extLst>
      <p:ext uri="{BB962C8B-B14F-4D97-AF65-F5344CB8AC3E}">
        <p14:creationId xmlns:p14="http://schemas.microsoft.com/office/powerpoint/2010/main" val="2821323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401455" y="685868"/>
            <a:ext cx="6437745" cy="1142932"/>
          </a:xfrm>
        </p:spPr>
        <p:txBody>
          <a:bodyPr/>
          <a:lstStyle/>
          <a:p>
            <a:r>
              <a:rPr lang="en-US" dirty="0"/>
              <a:t>Activity: Practice</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949823"/>
            <a:ext cx="7041435" cy="3079377"/>
          </a:xfrm>
        </p:spPr>
        <p:txBody>
          <a:bodyPr/>
          <a:lstStyle/>
          <a:p>
            <a:r>
              <a:rPr lang="en-US" dirty="0"/>
              <a:t>Interviewers form pairs.</a:t>
            </a:r>
          </a:p>
          <a:p>
            <a:r>
              <a:rPr lang="en-US" dirty="0"/>
              <a:t>One interviewer takes the role of the community informant and one interviewer conducts the interview using Form A.</a:t>
            </a:r>
          </a:p>
          <a:p>
            <a:r>
              <a:rPr lang="en-US" dirty="0"/>
              <a:t>Reverse roles to give the other interviewer practice.</a:t>
            </a:r>
          </a:p>
          <a:p>
            <a:r>
              <a:rPr lang="en-US" dirty="0"/>
              <a:t>Any questions about the interview using Form A?</a:t>
            </a:r>
          </a:p>
        </p:txBody>
      </p:sp>
      <p:pic>
        <p:nvPicPr>
          <p:cNvPr id="4" name="Graphic 3" descr="Group">
            <a:extLst>
              <a:ext uri="{FF2B5EF4-FFF2-40B4-BE49-F238E27FC236}">
                <a16:creationId xmlns:a16="http://schemas.microsoft.com/office/drawing/2014/main" id="{60FA30BC-D2E2-43E3-BB11-AC948839B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0"/>
            <a:ext cx="1657928" cy="1657928"/>
          </a:xfrm>
          <a:prstGeom prst="rect">
            <a:avLst/>
          </a:prstGeom>
        </p:spPr>
      </p:pic>
    </p:spTree>
    <p:extLst>
      <p:ext uri="{BB962C8B-B14F-4D97-AF65-F5344CB8AC3E}">
        <p14:creationId xmlns:p14="http://schemas.microsoft.com/office/powerpoint/2010/main" val="1457936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rgbClr val="005268"/>
                </a:solidFill>
                <a:latin typeface="Century Gothic" panose="020B0502020202020204" pitchFamily="34" charset="0"/>
              </a:rPr>
              <a:t>Fact Sheet</a:t>
            </a:r>
          </a:p>
        </p:txBody>
      </p:sp>
      <p:sp>
        <p:nvSpPr>
          <p:cNvPr id="3" name="Text Placeholder 2">
            <a:extLst>
              <a:ext uri="{FF2B5EF4-FFF2-40B4-BE49-F238E27FC236}">
                <a16:creationId xmlns:a16="http://schemas.microsoft.com/office/drawing/2014/main" id="{AA6275B2-BBBA-4AC2-B701-F2F00C6E4EBC}"/>
              </a:ext>
            </a:extLst>
          </p:cNvPr>
          <p:cNvSpPr>
            <a:spLocks noGrp="1"/>
          </p:cNvSpPr>
          <p:nvPr>
            <p:ph type="body" sz="quarter" idx="10"/>
          </p:nvPr>
        </p:nvSpPr>
        <p:spPr/>
        <p:txBody>
          <a:bodyPr/>
          <a:lstStyle/>
          <a:p>
            <a:pPr marL="0" indent="0" algn="ctr">
              <a:buNone/>
            </a:pPr>
            <a:r>
              <a:rPr lang="en-US" sz="3600" dirty="0"/>
              <a:t>Fact Sheet</a:t>
            </a:r>
          </a:p>
        </p:txBody>
      </p:sp>
    </p:spTree>
    <p:extLst>
      <p:ext uri="{BB962C8B-B14F-4D97-AF65-F5344CB8AC3E}">
        <p14:creationId xmlns:p14="http://schemas.microsoft.com/office/powerpoint/2010/main" val="3886739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7B871D-C1B3-4CC3-AF15-576A9FD1B7A6}"/>
              </a:ext>
            </a:extLst>
          </p:cNvPr>
          <p:cNvSpPr txBox="1"/>
          <p:nvPr/>
        </p:nvSpPr>
        <p:spPr>
          <a:xfrm>
            <a:off x="533400" y="457200"/>
            <a:ext cx="2133600" cy="477054"/>
          </a:xfrm>
          <a:prstGeom prst="rect">
            <a:avLst/>
          </a:prstGeom>
          <a:noFill/>
        </p:spPr>
        <p:txBody>
          <a:bodyPr wrap="square" rtlCol="0">
            <a:spAutoFit/>
          </a:bodyPr>
          <a:lstStyle/>
          <a:p>
            <a:r>
              <a:rPr lang="en-US" sz="2500" b="1" dirty="0">
                <a:solidFill>
                  <a:srgbClr val="005268"/>
                </a:solidFill>
                <a:latin typeface="Century Gothic" panose="020B0502020202020204" pitchFamily="34" charset="0"/>
              </a:rPr>
              <a:t>Fact sheet</a:t>
            </a:r>
          </a:p>
        </p:txBody>
      </p:sp>
      <p:pic>
        <p:nvPicPr>
          <p:cNvPr id="2" name="Picture 1">
            <a:extLst>
              <a:ext uri="{FF2B5EF4-FFF2-40B4-BE49-F238E27FC236}">
                <a16:creationId xmlns:a16="http://schemas.microsoft.com/office/drawing/2014/main" id="{B71ECFDE-4F4E-433E-9B89-2D64D738CC34}"/>
              </a:ext>
            </a:extLst>
          </p:cNvPr>
          <p:cNvPicPr>
            <a:picLocks noChangeAspect="1"/>
          </p:cNvPicPr>
          <p:nvPr/>
        </p:nvPicPr>
        <p:blipFill>
          <a:blip r:embed="rId3"/>
          <a:stretch>
            <a:fillRect/>
          </a:stretch>
        </p:blipFill>
        <p:spPr>
          <a:xfrm>
            <a:off x="2514600" y="228600"/>
            <a:ext cx="4800600" cy="6403819"/>
          </a:xfrm>
          <a:prstGeom prst="rect">
            <a:avLst/>
          </a:prstGeom>
          <a:ln>
            <a:solidFill>
              <a:schemeClr val="accent1"/>
            </a:solidFill>
          </a:ln>
        </p:spPr>
      </p:pic>
    </p:spTree>
    <p:extLst>
      <p:ext uri="{BB962C8B-B14F-4D97-AF65-F5344CB8AC3E}">
        <p14:creationId xmlns:p14="http://schemas.microsoft.com/office/powerpoint/2010/main" val="223536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701EFD-3BB3-458F-B7B4-197A69B71821}"/>
              </a:ext>
            </a:extLst>
          </p:cNvPr>
          <p:cNvSpPr>
            <a:spLocks noGrp="1"/>
          </p:cNvSpPr>
          <p:nvPr>
            <p:ph type="title"/>
          </p:nvPr>
        </p:nvSpPr>
        <p:spPr>
          <a:xfrm>
            <a:off x="2215116" y="203798"/>
            <a:ext cx="6553200" cy="1454129"/>
          </a:xfrm>
        </p:spPr>
        <p:txBody>
          <a:bodyPr/>
          <a:lstStyle/>
          <a:p>
            <a:r>
              <a:rPr lang="en-US" dirty="0"/>
              <a:t>Activity: Read the fact sheet </a:t>
            </a:r>
          </a:p>
        </p:txBody>
      </p:sp>
      <p:sp>
        <p:nvSpPr>
          <p:cNvPr id="5" name="Text Placeholder 4">
            <a:extLst>
              <a:ext uri="{FF2B5EF4-FFF2-40B4-BE49-F238E27FC236}">
                <a16:creationId xmlns:a16="http://schemas.microsoft.com/office/drawing/2014/main" id="{3A4366D6-842F-41CD-A50D-CB79DE4BE845}"/>
              </a:ext>
            </a:extLst>
          </p:cNvPr>
          <p:cNvSpPr>
            <a:spLocks noGrp="1"/>
          </p:cNvSpPr>
          <p:nvPr>
            <p:ph type="body" sz="quarter" idx="10"/>
          </p:nvPr>
        </p:nvSpPr>
        <p:spPr>
          <a:xfrm>
            <a:off x="578565" y="1949824"/>
            <a:ext cx="7550727" cy="4222376"/>
          </a:xfrm>
        </p:spPr>
        <p:txBody>
          <a:bodyPr>
            <a:normAutofit/>
          </a:bodyPr>
          <a:lstStyle/>
          <a:p>
            <a:r>
              <a:rPr lang="en-US" dirty="0"/>
              <a:t>Read the fact sheet aloud.</a:t>
            </a:r>
          </a:p>
          <a:p>
            <a:r>
              <a:rPr lang="en-US" dirty="0"/>
              <a:t>Interviewers take turns reading a paragraph.</a:t>
            </a:r>
          </a:p>
          <a:p>
            <a:r>
              <a:rPr lang="en-US" dirty="0"/>
              <a:t>Feel free to ask questions about the content of the fact sheet.</a:t>
            </a:r>
          </a:p>
          <a:p>
            <a:r>
              <a:rPr lang="en-US" dirty="0"/>
              <a:t>Discussion: What are the key points in the fact sheet?</a:t>
            </a:r>
          </a:p>
        </p:txBody>
      </p:sp>
      <p:pic>
        <p:nvPicPr>
          <p:cNvPr id="3" name="Graphic 2" descr="Group">
            <a:extLst>
              <a:ext uri="{FF2B5EF4-FFF2-40B4-BE49-F238E27FC236}">
                <a16:creationId xmlns:a16="http://schemas.microsoft.com/office/drawing/2014/main" id="{244CBADC-5A62-45C6-828B-37A9126E9C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0"/>
            <a:ext cx="1657928" cy="1657928"/>
          </a:xfrm>
          <a:prstGeom prst="rect">
            <a:avLst/>
          </a:prstGeom>
        </p:spPr>
      </p:pic>
    </p:spTree>
    <p:extLst>
      <p:ext uri="{BB962C8B-B14F-4D97-AF65-F5344CB8AC3E}">
        <p14:creationId xmlns:p14="http://schemas.microsoft.com/office/powerpoint/2010/main" val="2974928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391034-0CBC-46EC-983A-7D3F1172ADB8}"/>
              </a:ext>
            </a:extLst>
          </p:cNvPr>
          <p:cNvSpPr>
            <a:spLocks noGrp="1"/>
          </p:cNvSpPr>
          <p:nvPr>
            <p:ph type="body" sz="quarter" idx="10"/>
          </p:nvPr>
        </p:nvSpPr>
        <p:spPr/>
        <p:txBody>
          <a:bodyPr/>
          <a:lstStyle/>
          <a:p>
            <a:pPr marL="0" indent="0" algn="ctr">
              <a:buNone/>
            </a:pPr>
            <a:r>
              <a:rPr lang="en-US" sz="3600" b="1" dirty="0"/>
              <a:t>Putting It All Together</a:t>
            </a:r>
          </a:p>
        </p:txBody>
      </p:sp>
    </p:spTree>
    <p:extLst>
      <p:ext uri="{BB962C8B-B14F-4D97-AF65-F5344CB8AC3E}">
        <p14:creationId xmlns:p14="http://schemas.microsoft.com/office/powerpoint/2010/main" val="1511641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EB670FE-9C26-4011-81F7-34AE9690A0AB}"/>
              </a:ext>
            </a:extLst>
          </p:cNvPr>
          <p:cNvSpPr txBox="1"/>
          <p:nvPr/>
        </p:nvSpPr>
        <p:spPr>
          <a:xfrm>
            <a:off x="628072" y="564922"/>
            <a:ext cx="2438400" cy="477054"/>
          </a:xfrm>
          <a:prstGeom prst="rect">
            <a:avLst/>
          </a:prstGeom>
          <a:noFill/>
        </p:spPr>
        <p:txBody>
          <a:bodyPr wrap="square" rtlCol="0">
            <a:spAutoFit/>
          </a:bodyPr>
          <a:lstStyle/>
          <a:p>
            <a:r>
              <a:rPr lang="en-US" sz="2500" b="1" dirty="0">
                <a:solidFill>
                  <a:srgbClr val="005268"/>
                </a:solidFill>
                <a:latin typeface="Century Gothic" panose="020B0502020202020204" pitchFamily="34" charset="0"/>
              </a:rPr>
              <a:t>Steps</a:t>
            </a:r>
          </a:p>
        </p:txBody>
      </p:sp>
      <p:pic>
        <p:nvPicPr>
          <p:cNvPr id="2" name="Picture 1">
            <a:extLst>
              <a:ext uri="{FF2B5EF4-FFF2-40B4-BE49-F238E27FC236}">
                <a16:creationId xmlns:a16="http://schemas.microsoft.com/office/drawing/2014/main" id="{D4F4D3FF-C4C9-46C6-981F-E98B210B82AF}"/>
              </a:ext>
            </a:extLst>
          </p:cNvPr>
          <p:cNvPicPr>
            <a:picLocks noChangeAspect="1"/>
          </p:cNvPicPr>
          <p:nvPr/>
        </p:nvPicPr>
        <p:blipFill>
          <a:blip r:embed="rId3"/>
          <a:stretch>
            <a:fillRect/>
          </a:stretch>
        </p:blipFill>
        <p:spPr>
          <a:xfrm>
            <a:off x="2209800" y="381000"/>
            <a:ext cx="6460767" cy="5562600"/>
          </a:xfrm>
          <a:prstGeom prst="rect">
            <a:avLst/>
          </a:prstGeom>
        </p:spPr>
      </p:pic>
      <p:sp>
        <p:nvSpPr>
          <p:cNvPr id="3" name="Rectangle 2">
            <a:extLst>
              <a:ext uri="{FF2B5EF4-FFF2-40B4-BE49-F238E27FC236}">
                <a16:creationId xmlns:a16="http://schemas.microsoft.com/office/drawing/2014/main" id="{F02ABCBB-1499-4EF1-8401-E1DEA673E4D5}"/>
              </a:ext>
            </a:extLst>
          </p:cNvPr>
          <p:cNvSpPr/>
          <p:nvPr/>
        </p:nvSpPr>
        <p:spPr>
          <a:xfrm>
            <a:off x="2590800" y="533400"/>
            <a:ext cx="4495800" cy="248454"/>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8E56526-43B1-4A82-8F88-A8955583CD7B}"/>
              </a:ext>
            </a:extLst>
          </p:cNvPr>
          <p:cNvSpPr txBox="1"/>
          <p:nvPr/>
        </p:nvSpPr>
        <p:spPr>
          <a:xfrm>
            <a:off x="2286000" y="564922"/>
            <a:ext cx="6250429" cy="307777"/>
          </a:xfrm>
          <a:prstGeom prst="rect">
            <a:avLst/>
          </a:prstGeom>
          <a:noFill/>
        </p:spPr>
        <p:txBody>
          <a:bodyPr wrap="none" rtlCol="0">
            <a:spAutoFit/>
          </a:bodyPr>
          <a:lstStyle/>
          <a:p>
            <a:r>
              <a:rPr lang="en-US" sz="1400" b="1" dirty="0">
                <a:solidFill>
                  <a:schemeClr val="bg1"/>
                </a:solidFill>
                <a:latin typeface="Century Gothic" panose="020B0502020202020204" pitchFamily="34" charset="0"/>
              </a:rPr>
              <a:t>Step-by-step fieldwork instructions for community informant interviews</a:t>
            </a:r>
          </a:p>
        </p:txBody>
      </p:sp>
    </p:spTree>
    <p:extLst>
      <p:ext uri="{BB962C8B-B14F-4D97-AF65-F5344CB8AC3E}">
        <p14:creationId xmlns:p14="http://schemas.microsoft.com/office/powerpoint/2010/main" val="410018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3" y="304800"/>
            <a:ext cx="8285017" cy="1371600"/>
          </a:xfrm>
        </p:spPr>
        <p:txBody>
          <a:bodyPr/>
          <a:lstStyle/>
          <a:p>
            <a:r>
              <a:rPr lang="en-US" dirty="0"/>
              <a:t>Purpose of community informant interviews</a:t>
            </a:r>
          </a:p>
        </p:txBody>
      </p:sp>
      <p:sp>
        <p:nvSpPr>
          <p:cNvPr id="3" name="Content Placeholder 2"/>
          <p:cNvSpPr>
            <a:spLocks noGrp="1"/>
          </p:cNvSpPr>
          <p:nvPr>
            <p:ph type="body" sz="quarter" idx="10"/>
          </p:nvPr>
        </p:nvSpPr>
        <p:spPr>
          <a:xfrm>
            <a:off x="554183" y="1905000"/>
            <a:ext cx="8285017" cy="4468906"/>
          </a:xfrm>
        </p:spPr>
        <p:txBody>
          <a:bodyPr/>
          <a:lstStyle/>
          <a:p>
            <a:r>
              <a:rPr lang="en-US" dirty="0"/>
              <a:t>Collect names, locations, and information about venues where people meet new sex partners or inject drugs.</a:t>
            </a:r>
          </a:p>
          <a:p>
            <a:pPr marL="645475" lvl="1" indent="-342900">
              <a:buClr>
                <a:schemeClr val="tx2">
                  <a:lumMod val="75000"/>
                </a:schemeClr>
              </a:buClr>
              <a:buFont typeface="Courier New" panose="02070309020205020404" pitchFamily="49" charset="0"/>
              <a:buChar char="o"/>
            </a:pPr>
            <a:r>
              <a:rPr lang="en-US" sz="2500" dirty="0">
                <a:latin typeface="Century Gothic" panose="020B0502020202020204" pitchFamily="34" charset="0"/>
              </a:rPr>
              <a:t>Public places for socializing: bars, restaurants, discos</a:t>
            </a:r>
          </a:p>
          <a:p>
            <a:pPr marL="645475" lvl="1" indent="-342900">
              <a:buClr>
                <a:schemeClr val="tx2">
                  <a:lumMod val="75000"/>
                </a:schemeClr>
              </a:buClr>
              <a:buFont typeface="Courier New" panose="02070309020205020404" pitchFamily="49" charset="0"/>
              <a:buChar char="o"/>
            </a:pPr>
            <a:r>
              <a:rPr lang="en-US" sz="2500" dirty="0">
                <a:latin typeface="Century Gothic" panose="020B0502020202020204" pitchFamily="34" charset="0"/>
              </a:rPr>
              <a:t>Other public places: markets, beaches, parks, streets, taxi stops</a:t>
            </a:r>
          </a:p>
          <a:p>
            <a:pPr marL="645475" lvl="1" indent="-342900">
              <a:buClr>
                <a:schemeClr val="tx2">
                  <a:lumMod val="75000"/>
                </a:schemeClr>
              </a:buClr>
              <a:buFont typeface="Courier New" panose="02070309020205020404" pitchFamily="49" charset="0"/>
              <a:buChar char="o"/>
            </a:pPr>
            <a:r>
              <a:rPr lang="en-US" sz="2500" dirty="0">
                <a:latin typeface="Century Gothic" panose="020B0502020202020204" pitchFamily="34" charset="0"/>
              </a:rPr>
              <a:t>Events: community festivals</a:t>
            </a:r>
          </a:p>
          <a:p>
            <a:pPr marL="645475" lvl="1" indent="-342900">
              <a:buClr>
                <a:schemeClr val="tx2">
                  <a:lumMod val="75000"/>
                </a:schemeClr>
              </a:buClr>
              <a:buFont typeface="Courier New" panose="02070309020205020404" pitchFamily="49" charset="0"/>
              <a:buChar char="o"/>
            </a:pPr>
            <a:r>
              <a:rPr lang="en-US" sz="2500" dirty="0">
                <a:latin typeface="Century Gothic" panose="020B0502020202020204" pitchFamily="34" charset="0"/>
              </a:rPr>
              <a:t>Websites, social media applications, telephone numbers</a:t>
            </a:r>
          </a:p>
          <a:p>
            <a:pPr lvl="1"/>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1FC7-9CFA-4460-9035-E93FE0653E55}"/>
              </a:ext>
            </a:extLst>
          </p:cNvPr>
          <p:cNvSpPr>
            <a:spLocks noGrp="1"/>
          </p:cNvSpPr>
          <p:nvPr>
            <p:ph type="title"/>
          </p:nvPr>
        </p:nvSpPr>
        <p:spPr/>
        <p:txBody>
          <a:bodyPr/>
          <a:lstStyle/>
          <a:p>
            <a:r>
              <a:rPr lang="en-US" dirty="0"/>
              <a:t>Steps</a:t>
            </a:r>
          </a:p>
        </p:txBody>
      </p:sp>
      <p:sp>
        <p:nvSpPr>
          <p:cNvPr id="4" name="Content Placeholder 3">
            <a:extLst>
              <a:ext uri="{FF2B5EF4-FFF2-40B4-BE49-F238E27FC236}">
                <a16:creationId xmlns:a16="http://schemas.microsoft.com/office/drawing/2014/main" id="{E903A7D4-02C4-459F-9E85-B3040B86DDC2}"/>
              </a:ext>
            </a:extLst>
          </p:cNvPr>
          <p:cNvSpPr>
            <a:spLocks noGrp="1"/>
          </p:cNvSpPr>
          <p:nvPr>
            <p:ph type="body" sz="quarter" idx="10"/>
          </p:nvPr>
        </p:nvSpPr>
        <p:spPr>
          <a:xfrm>
            <a:off x="457200" y="1676400"/>
            <a:ext cx="8413035" cy="4953000"/>
          </a:xfrm>
        </p:spPr>
        <p:txBody>
          <a:bodyPr>
            <a:noAutofit/>
          </a:bodyPr>
          <a:lstStyle/>
          <a:p>
            <a:pPr marL="514350" indent="-514350">
              <a:buFont typeface="+mj-lt"/>
              <a:buAutoNum type="arabicPeriod"/>
            </a:pPr>
            <a:r>
              <a:rPr lang="en-US" sz="2300" dirty="0"/>
              <a:t>Review the tally sheet for targeted types of informants.</a:t>
            </a:r>
          </a:p>
          <a:p>
            <a:pPr marL="514350" indent="-514350">
              <a:buFont typeface="+mj-lt"/>
              <a:buAutoNum type="arabicPeriod"/>
            </a:pPr>
            <a:r>
              <a:rPr lang="en-US" sz="2300" dirty="0"/>
              <a:t>Prepare several copies of Form A with your name/number, date, and location of the interview.</a:t>
            </a:r>
          </a:p>
          <a:p>
            <a:pPr marL="514350" indent="-514350">
              <a:buFont typeface="+mj-lt"/>
              <a:buAutoNum type="arabicPeriod"/>
            </a:pPr>
            <a:r>
              <a:rPr lang="en-US" sz="2300" dirty="0"/>
              <a:t>Find community informants.</a:t>
            </a:r>
          </a:p>
          <a:p>
            <a:pPr marL="514350" indent="-514350">
              <a:buFont typeface="+mj-lt"/>
              <a:buAutoNum type="arabicPeriod"/>
            </a:pPr>
            <a:r>
              <a:rPr lang="en-US" sz="2300" dirty="0"/>
              <a:t>Introduce yourself and describe the interview.</a:t>
            </a:r>
          </a:p>
          <a:p>
            <a:pPr marL="514350" indent="-514350">
              <a:buFont typeface="+mj-lt"/>
              <a:buAutoNum type="arabicPeriod"/>
            </a:pPr>
            <a:r>
              <a:rPr lang="en-US" sz="2300" dirty="0"/>
              <a:t>Offer the fact sheet.</a:t>
            </a:r>
          </a:p>
          <a:p>
            <a:pPr marL="514350" indent="-514350">
              <a:buFont typeface="+mj-lt"/>
              <a:buAutoNum type="arabicPeriod"/>
            </a:pPr>
            <a:r>
              <a:rPr lang="en-US" sz="2300" dirty="0"/>
              <a:t>Confirm eligibility (ages 18 or older, willing).</a:t>
            </a:r>
          </a:p>
          <a:p>
            <a:pPr marL="514350" indent="-514350">
              <a:buFont typeface="+mj-lt"/>
              <a:buAutoNum type="arabicPeriod"/>
            </a:pPr>
            <a:r>
              <a:rPr lang="en-US" sz="2300" dirty="0"/>
              <a:t>Ask the informant to name venues.</a:t>
            </a:r>
          </a:p>
          <a:p>
            <a:pPr marL="514350" indent="-514350">
              <a:buFont typeface="+mj-lt"/>
              <a:buAutoNum type="arabicPeriod"/>
            </a:pPr>
            <a:r>
              <a:rPr lang="en-US" sz="2300" dirty="0"/>
              <a:t>Complete Form A with information about each venue.</a:t>
            </a:r>
          </a:p>
          <a:p>
            <a:pPr marL="514350" indent="-514350">
              <a:buFont typeface="+mj-lt"/>
              <a:buAutoNum type="arabicPeriod"/>
            </a:pPr>
            <a:r>
              <a:rPr lang="en-US" sz="2300" dirty="0"/>
              <a:t>Thank the informant and record the types on the tally sheet.</a:t>
            </a:r>
          </a:p>
        </p:txBody>
      </p:sp>
    </p:spTree>
    <p:extLst>
      <p:ext uri="{BB962C8B-B14F-4D97-AF65-F5344CB8AC3E}">
        <p14:creationId xmlns:p14="http://schemas.microsoft.com/office/powerpoint/2010/main" val="1821033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154383" y="481638"/>
            <a:ext cx="5237017" cy="838132"/>
          </a:xfrm>
        </p:spPr>
        <p:txBody>
          <a:bodyPr/>
          <a:lstStyle/>
          <a:p>
            <a:r>
              <a:rPr lang="en-US" dirty="0"/>
              <a:t>Observe: Role-play</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p:txBody>
          <a:bodyPr/>
          <a:lstStyle/>
          <a:p>
            <a:r>
              <a:rPr lang="en-US" dirty="0"/>
              <a:t>Interviewers observe recruitment of a community informant and interview using Form A.</a:t>
            </a:r>
          </a:p>
          <a:p>
            <a:pPr lvl="1"/>
            <a:endParaRPr lang="en-US" dirty="0"/>
          </a:p>
          <a:p>
            <a:r>
              <a:rPr lang="en-US" dirty="0"/>
              <a:t>Questions about the recruitment process?</a:t>
            </a:r>
          </a:p>
        </p:txBody>
      </p:sp>
      <p:pic>
        <p:nvPicPr>
          <p:cNvPr id="7" name="Graphic 6" descr="Eye">
            <a:extLst>
              <a:ext uri="{FF2B5EF4-FFF2-40B4-BE49-F238E27FC236}">
                <a16:creationId xmlns:a16="http://schemas.microsoft.com/office/drawing/2014/main" id="{CE8DB410-A88F-47F5-A222-CCDE2B4D13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233595"/>
            <a:ext cx="1219200" cy="1219200"/>
          </a:xfrm>
          <a:prstGeom prst="rect">
            <a:avLst/>
          </a:prstGeom>
        </p:spPr>
      </p:pic>
    </p:spTree>
    <p:extLst>
      <p:ext uri="{BB962C8B-B14F-4D97-AF65-F5344CB8AC3E}">
        <p14:creationId xmlns:p14="http://schemas.microsoft.com/office/powerpoint/2010/main" val="557642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401455" y="685868"/>
            <a:ext cx="6437745" cy="1142932"/>
          </a:xfrm>
        </p:spPr>
        <p:txBody>
          <a:bodyPr/>
          <a:lstStyle/>
          <a:p>
            <a:r>
              <a:rPr lang="en-US" dirty="0"/>
              <a:t>Activity: Practice</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609600" y="1831508"/>
            <a:ext cx="7803435" cy="2286000"/>
          </a:xfrm>
        </p:spPr>
        <p:txBody>
          <a:bodyPr/>
          <a:lstStyle/>
          <a:p>
            <a:r>
              <a:rPr lang="en-US" dirty="0"/>
              <a:t>Interviewers form pairs.</a:t>
            </a:r>
          </a:p>
          <a:p>
            <a:r>
              <a:rPr lang="en-US" dirty="0"/>
              <a:t>One interviewer takes the role of a community informant while the interviewer recruits him/her and conducts the interview using Form A.</a:t>
            </a:r>
          </a:p>
          <a:p>
            <a:r>
              <a:rPr lang="en-US" dirty="0"/>
              <a:t>Reverse roles to give the other interviewer practice.</a:t>
            </a:r>
          </a:p>
          <a:p>
            <a:r>
              <a:rPr lang="en-US" dirty="0"/>
              <a:t>Change partners and begin the process again.</a:t>
            </a:r>
          </a:p>
          <a:p>
            <a:r>
              <a:rPr lang="en-US" dirty="0"/>
              <a:t>Each interviewer gets to practice with two different people.</a:t>
            </a:r>
          </a:p>
          <a:p>
            <a:pPr lvl="1"/>
            <a:endParaRPr lang="en-US" dirty="0"/>
          </a:p>
        </p:txBody>
      </p:sp>
      <p:pic>
        <p:nvPicPr>
          <p:cNvPr id="4" name="Graphic 3" descr="Group">
            <a:extLst>
              <a:ext uri="{FF2B5EF4-FFF2-40B4-BE49-F238E27FC236}">
                <a16:creationId xmlns:a16="http://schemas.microsoft.com/office/drawing/2014/main" id="{60FA30BC-D2E2-43E3-BB11-AC948839B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0"/>
            <a:ext cx="1657928" cy="1657928"/>
          </a:xfrm>
          <a:prstGeom prst="rect">
            <a:avLst/>
          </a:prstGeom>
        </p:spPr>
      </p:pic>
    </p:spTree>
    <p:extLst>
      <p:ext uri="{BB962C8B-B14F-4D97-AF65-F5344CB8AC3E}">
        <p14:creationId xmlns:p14="http://schemas.microsoft.com/office/powerpoint/2010/main" val="3148694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401455" y="685868"/>
            <a:ext cx="6437745" cy="1142932"/>
          </a:xfrm>
        </p:spPr>
        <p:txBody>
          <a:bodyPr/>
          <a:lstStyle/>
          <a:p>
            <a:r>
              <a:rPr lang="en-US" dirty="0"/>
              <a:t>Activity: Practice outside</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609600" y="1905000"/>
            <a:ext cx="7924800" cy="2590800"/>
          </a:xfrm>
        </p:spPr>
        <p:txBody>
          <a:bodyPr/>
          <a:lstStyle/>
          <a:p>
            <a:r>
              <a:rPr lang="en-US" dirty="0"/>
              <a:t>Interviewers practice with two people in the community.</a:t>
            </a:r>
          </a:p>
          <a:p>
            <a:r>
              <a:rPr lang="en-US" dirty="0"/>
              <a:t>Go outside the training venue, but do not go far.</a:t>
            </a:r>
          </a:p>
          <a:p>
            <a:r>
              <a:rPr lang="en-US" dirty="0"/>
              <a:t>Return here immediately after two interviews.</a:t>
            </a:r>
          </a:p>
          <a:p>
            <a:pPr lvl="1"/>
            <a:endParaRPr lang="en-US" dirty="0"/>
          </a:p>
        </p:txBody>
      </p:sp>
      <p:pic>
        <p:nvPicPr>
          <p:cNvPr id="4" name="Graphic 3" descr="Group">
            <a:extLst>
              <a:ext uri="{FF2B5EF4-FFF2-40B4-BE49-F238E27FC236}">
                <a16:creationId xmlns:a16="http://schemas.microsoft.com/office/drawing/2014/main" id="{60FA30BC-D2E2-43E3-BB11-AC948839B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0"/>
            <a:ext cx="1657928" cy="1657928"/>
          </a:xfrm>
          <a:prstGeom prst="rect">
            <a:avLst/>
          </a:prstGeom>
        </p:spPr>
      </p:pic>
    </p:spTree>
    <p:extLst>
      <p:ext uri="{BB962C8B-B14F-4D97-AF65-F5344CB8AC3E}">
        <p14:creationId xmlns:p14="http://schemas.microsoft.com/office/powerpoint/2010/main" val="2248827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401455" y="685868"/>
            <a:ext cx="6437745" cy="1142932"/>
          </a:xfrm>
        </p:spPr>
        <p:txBody>
          <a:bodyPr/>
          <a:lstStyle/>
          <a:p>
            <a:r>
              <a:rPr lang="en-US" dirty="0"/>
              <a:t>Discussion</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752600"/>
            <a:ext cx="7550727" cy="2286000"/>
          </a:xfrm>
        </p:spPr>
        <p:txBody>
          <a:bodyPr/>
          <a:lstStyle/>
          <a:p>
            <a:r>
              <a:rPr lang="en-US" dirty="0"/>
              <a:t>How was recruitment?</a:t>
            </a:r>
          </a:p>
          <a:p>
            <a:r>
              <a:rPr lang="en-US" dirty="0"/>
              <a:t>How were the interviews?</a:t>
            </a:r>
          </a:p>
          <a:p>
            <a:r>
              <a:rPr lang="en-US" dirty="0"/>
              <a:t>How many venues did each person name?</a:t>
            </a:r>
          </a:p>
          <a:p>
            <a:r>
              <a:rPr lang="en-US" dirty="0"/>
              <a:t>Questions about the steps?</a:t>
            </a:r>
          </a:p>
          <a:p>
            <a:r>
              <a:rPr lang="en-US" dirty="0"/>
              <a:t>Any other questions?</a:t>
            </a:r>
          </a:p>
          <a:p>
            <a:pPr lvl="1"/>
            <a:endParaRPr lang="en-US" dirty="0"/>
          </a:p>
        </p:txBody>
      </p:sp>
      <p:pic>
        <p:nvPicPr>
          <p:cNvPr id="6" name="Graphic 5" descr="Chat">
            <a:extLst>
              <a:ext uri="{FF2B5EF4-FFF2-40B4-BE49-F238E27FC236}">
                <a16:creationId xmlns:a16="http://schemas.microsoft.com/office/drawing/2014/main" id="{73FFDA9C-8FFD-4685-9C58-00F0965BE6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939" y="304800"/>
            <a:ext cx="1219200" cy="1219200"/>
          </a:xfrm>
          <a:prstGeom prst="rect">
            <a:avLst/>
          </a:prstGeom>
        </p:spPr>
      </p:pic>
    </p:spTree>
    <p:extLst>
      <p:ext uri="{BB962C8B-B14F-4D97-AF65-F5344CB8AC3E}">
        <p14:creationId xmlns:p14="http://schemas.microsoft.com/office/powerpoint/2010/main" val="1926276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507DB-FE8C-4B43-A728-E0019FF28EAD}"/>
              </a:ext>
            </a:extLst>
          </p:cNvPr>
          <p:cNvSpPr>
            <a:spLocks noGrp="1"/>
          </p:cNvSpPr>
          <p:nvPr>
            <p:ph type="title"/>
          </p:nvPr>
        </p:nvSpPr>
        <p:spPr/>
        <p:txBody>
          <a:bodyPr/>
          <a:lstStyle/>
          <a:p>
            <a:r>
              <a:rPr lang="en-US" dirty="0"/>
              <a:t>Things to avoid (1)</a:t>
            </a:r>
          </a:p>
        </p:txBody>
      </p:sp>
      <p:sp>
        <p:nvSpPr>
          <p:cNvPr id="3" name="Text Placeholder 2">
            <a:extLst>
              <a:ext uri="{FF2B5EF4-FFF2-40B4-BE49-F238E27FC236}">
                <a16:creationId xmlns:a16="http://schemas.microsoft.com/office/drawing/2014/main" id="{111C245D-0C66-45C9-905A-3EA8AA2A818F}"/>
              </a:ext>
            </a:extLst>
          </p:cNvPr>
          <p:cNvSpPr>
            <a:spLocks noGrp="1"/>
          </p:cNvSpPr>
          <p:nvPr>
            <p:ph type="body" sz="quarter" idx="10"/>
          </p:nvPr>
        </p:nvSpPr>
        <p:spPr>
          <a:xfrm>
            <a:off x="554183" y="1828800"/>
            <a:ext cx="7885545" cy="2286000"/>
          </a:xfrm>
        </p:spPr>
        <p:txBody>
          <a:bodyPr/>
          <a:lstStyle/>
          <a:p>
            <a:r>
              <a:rPr lang="en-US" dirty="0"/>
              <a:t>Informant names a type of venue in general: “People go to bars”</a:t>
            </a:r>
          </a:p>
          <a:p>
            <a:pPr marL="646298" lvl="2" indent="-342900">
              <a:buClr>
                <a:srgbClr val="005268"/>
              </a:buClr>
              <a:buFont typeface="Courier New" panose="02070309020205020404" pitchFamily="49" charset="0"/>
              <a:buChar char="o"/>
            </a:pPr>
            <a:r>
              <a:rPr lang="en-US" sz="2206" dirty="0"/>
              <a:t>Not specific enough. Remember you will need to visit this place. </a:t>
            </a:r>
          </a:p>
          <a:p>
            <a:pPr marL="646298" lvl="2" indent="-342900">
              <a:buClr>
                <a:srgbClr val="005268"/>
              </a:buClr>
              <a:buFont typeface="Courier New" panose="02070309020205020404" pitchFamily="49" charset="0"/>
              <a:buChar char="o"/>
            </a:pPr>
            <a:r>
              <a:rPr lang="en-US" sz="2206" dirty="0"/>
              <a:t>Probe: “Can you tell me about one of the bars people go to?”</a:t>
            </a:r>
          </a:p>
          <a:p>
            <a:pPr lvl="2" indent="-301752">
              <a:buClr>
                <a:srgbClr val="005268"/>
              </a:buClr>
              <a:buFont typeface="Arial" panose="020B0604020202020204" pitchFamily="34" charset="0"/>
              <a:buChar char="•"/>
            </a:pPr>
            <a:endParaRPr lang="en-US" sz="2206" dirty="0"/>
          </a:p>
          <a:p>
            <a:r>
              <a:rPr lang="en-US" dirty="0"/>
              <a:t>Informant says “I don’t know” to most questions</a:t>
            </a:r>
          </a:p>
          <a:p>
            <a:pPr marL="646298" lvl="2" indent="-342900">
              <a:buClr>
                <a:srgbClr val="005268"/>
              </a:buClr>
              <a:buFont typeface="Courier New" panose="02070309020205020404" pitchFamily="49" charset="0"/>
              <a:buChar char="o"/>
            </a:pPr>
            <a:r>
              <a:rPr lang="en-US" sz="2210" dirty="0"/>
              <a:t>They may really know but do not want to say or to think about it.</a:t>
            </a:r>
          </a:p>
          <a:p>
            <a:pPr marL="646298" lvl="2" indent="-342900">
              <a:buClr>
                <a:srgbClr val="005268"/>
              </a:buClr>
              <a:buFont typeface="Courier New" panose="02070309020205020404" pitchFamily="49" charset="0"/>
              <a:buChar char="o"/>
            </a:pPr>
            <a:r>
              <a:rPr lang="en-US" sz="2210" dirty="0"/>
              <a:t>Probe: “Remember, I just want to know what you think.”</a:t>
            </a:r>
          </a:p>
          <a:p>
            <a:endParaRPr lang="en-US" dirty="0"/>
          </a:p>
          <a:p>
            <a:pPr lvl="2" indent="-301752">
              <a:buClr>
                <a:srgbClr val="005268"/>
              </a:buClr>
              <a:buFont typeface="Arial" panose="020B0604020202020204" pitchFamily="34" charset="0"/>
              <a:buChar char="•"/>
            </a:pPr>
            <a:endParaRPr lang="en-US" sz="2206" dirty="0"/>
          </a:p>
        </p:txBody>
      </p:sp>
    </p:spTree>
    <p:extLst>
      <p:ext uri="{BB962C8B-B14F-4D97-AF65-F5344CB8AC3E}">
        <p14:creationId xmlns:p14="http://schemas.microsoft.com/office/powerpoint/2010/main" val="1385143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507DB-FE8C-4B43-A728-E0019FF28EAD}"/>
              </a:ext>
            </a:extLst>
          </p:cNvPr>
          <p:cNvSpPr>
            <a:spLocks noGrp="1"/>
          </p:cNvSpPr>
          <p:nvPr>
            <p:ph type="title"/>
          </p:nvPr>
        </p:nvSpPr>
        <p:spPr/>
        <p:txBody>
          <a:bodyPr/>
          <a:lstStyle/>
          <a:p>
            <a:r>
              <a:rPr lang="en-US" dirty="0"/>
              <a:t>Things to avoid (2)</a:t>
            </a:r>
          </a:p>
        </p:txBody>
      </p:sp>
      <p:sp>
        <p:nvSpPr>
          <p:cNvPr id="3" name="Text Placeholder 2">
            <a:extLst>
              <a:ext uri="{FF2B5EF4-FFF2-40B4-BE49-F238E27FC236}">
                <a16:creationId xmlns:a16="http://schemas.microsoft.com/office/drawing/2014/main" id="{111C245D-0C66-45C9-905A-3EA8AA2A818F}"/>
              </a:ext>
            </a:extLst>
          </p:cNvPr>
          <p:cNvSpPr>
            <a:spLocks noGrp="1"/>
          </p:cNvSpPr>
          <p:nvPr>
            <p:ph type="body" sz="quarter" idx="10"/>
          </p:nvPr>
        </p:nvSpPr>
        <p:spPr>
          <a:xfrm>
            <a:off x="609600" y="1828800"/>
            <a:ext cx="7550727" cy="2286000"/>
          </a:xfrm>
        </p:spPr>
        <p:txBody>
          <a:bodyPr/>
          <a:lstStyle/>
          <a:p>
            <a:r>
              <a:rPr lang="en-US" dirty="0"/>
              <a:t>Informant names few venues:</a:t>
            </a:r>
          </a:p>
          <a:p>
            <a:pPr marL="646298" lvl="2" indent="-342900">
              <a:buClr>
                <a:srgbClr val="005268"/>
              </a:buClr>
              <a:buFont typeface="Courier New" panose="02070309020205020404" pitchFamily="49" charset="0"/>
              <a:buChar char="o"/>
            </a:pPr>
            <a:r>
              <a:rPr lang="en-US" sz="2210" dirty="0"/>
              <a:t>A good informant will know many venues. You can record up to 10 venues from each informant. However, he/she may feel that it is enough after they’ve given you one or two venue names.</a:t>
            </a:r>
          </a:p>
          <a:p>
            <a:pPr marL="646298" lvl="2" indent="-342900">
              <a:buClr>
                <a:srgbClr val="005268"/>
              </a:buClr>
              <a:buFont typeface="Courier New" panose="02070309020205020404" pitchFamily="49" charset="0"/>
              <a:buChar char="o"/>
            </a:pPr>
            <a:endParaRPr lang="en-US" sz="2210" dirty="0"/>
          </a:p>
          <a:p>
            <a:pPr marL="646298" lvl="2" indent="-342900">
              <a:buClr>
                <a:srgbClr val="005268"/>
              </a:buClr>
              <a:buFont typeface="Courier New" panose="02070309020205020404" pitchFamily="49" charset="0"/>
              <a:buChar char="o"/>
            </a:pPr>
            <a:r>
              <a:rPr lang="en-US" sz="2210" dirty="0"/>
              <a:t>Probe: “You are giving me very good information. Can you name more places.” Also make sure you have used all probing questions about key populations.</a:t>
            </a:r>
          </a:p>
          <a:p>
            <a:pPr marL="0" indent="0">
              <a:buNone/>
            </a:pPr>
            <a:endParaRPr lang="en-US" dirty="0"/>
          </a:p>
        </p:txBody>
      </p:sp>
    </p:spTree>
    <p:extLst>
      <p:ext uri="{BB962C8B-B14F-4D97-AF65-F5344CB8AC3E}">
        <p14:creationId xmlns:p14="http://schemas.microsoft.com/office/powerpoint/2010/main" val="2112105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603C9C-F5AB-4B7E-AF19-573BA9B86DB6}"/>
              </a:ext>
            </a:extLst>
          </p:cNvPr>
          <p:cNvSpPr>
            <a:spLocks noGrp="1"/>
          </p:cNvSpPr>
          <p:nvPr>
            <p:ph type="body" sz="quarter" idx="10"/>
          </p:nvPr>
        </p:nvSpPr>
        <p:spPr/>
        <p:txBody>
          <a:bodyPr/>
          <a:lstStyle/>
          <a:p>
            <a:r>
              <a:rPr lang="en-US" dirty="0"/>
              <a:t>Two interviewers volunteer to role-play recruitment and the interview.</a:t>
            </a:r>
          </a:p>
          <a:p>
            <a:pPr marL="0" indent="0">
              <a:buNone/>
            </a:pPr>
            <a:endParaRPr lang="en-US" dirty="0"/>
          </a:p>
          <a:p>
            <a:r>
              <a:rPr lang="en-US" dirty="0"/>
              <a:t>Discuss strengths and weaknesses of the role- play.</a:t>
            </a:r>
          </a:p>
        </p:txBody>
      </p:sp>
      <p:sp>
        <p:nvSpPr>
          <p:cNvPr id="4" name="Title 1">
            <a:extLst>
              <a:ext uri="{FF2B5EF4-FFF2-40B4-BE49-F238E27FC236}">
                <a16:creationId xmlns:a16="http://schemas.microsoft.com/office/drawing/2014/main" id="{ED8CFA88-44D7-45EF-A702-1D3C121A8D7F}"/>
              </a:ext>
            </a:extLst>
          </p:cNvPr>
          <p:cNvSpPr txBox="1">
            <a:spLocks/>
          </p:cNvSpPr>
          <p:nvPr/>
        </p:nvSpPr>
        <p:spPr>
          <a:xfrm>
            <a:off x="2133600" y="588784"/>
            <a:ext cx="5237017" cy="838132"/>
          </a:xfrm>
          <a:prstGeom prst="rect">
            <a:avLst/>
          </a:prstGeom>
        </p:spPr>
        <p:txBody>
          <a:bodyPr/>
          <a:lstStyle>
            <a:lvl1pPr eaLnBrk="1" hangingPunct="1">
              <a:defRPr sz="3883" b="1">
                <a:solidFill>
                  <a:schemeClr val="bg1"/>
                </a:solidFill>
                <a:latin typeface="Century Gothic" panose="020B0502020202020204" pitchFamily="34" charset="0"/>
                <a:ea typeface="+mj-ea"/>
                <a:cs typeface="+mj-cs"/>
              </a:defRPr>
            </a:lvl1pPr>
          </a:lstStyle>
          <a:p>
            <a:r>
              <a:rPr lang="en-US" kern="0" dirty="0"/>
              <a:t>Interviewer role-play</a:t>
            </a:r>
          </a:p>
        </p:txBody>
      </p:sp>
      <p:pic>
        <p:nvPicPr>
          <p:cNvPr id="5" name="Graphic 4" descr="Eye">
            <a:extLst>
              <a:ext uri="{FF2B5EF4-FFF2-40B4-BE49-F238E27FC236}">
                <a16:creationId xmlns:a16="http://schemas.microsoft.com/office/drawing/2014/main" id="{72332D81-F322-404B-92BA-03D5B7AA13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233595"/>
            <a:ext cx="1219200" cy="1219200"/>
          </a:xfrm>
          <a:prstGeom prst="rect">
            <a:avLst/>
          </a:prstGeom>
        </p:spPr>
      </p:pic>
    </p:spTree>
    <p:extLst>
      <p:ext uri="{BB962C8B-B14F-4D97-AF65-F5344CB8AC3E}">
        <p14:creationId xmlns:p14="http://schemas.microsoft.com/office/powerpoint/2010/main" val="708246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057400" y="685868"/>
            <a:ext cx="6800272" cy="1142932"/>
          </a:xfrm>
        </p:spPr>
        <p:txBody>
          <a:bodyPr/>
          <a:lstStyle/>
          <a:p>
            <a:r>
              <a:rPr lang="en-US" dirty="0"/>
              <a:t>Activity: Practice fieldwork</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752599"/>
            <a:ext cx="7550727" cy="3276601"/>
          </a:xfrm>
        </p:spPr>
        <p:txBody>
          <a:bodyPr/>
          <a:lstStyle/>
          <a:p>
            <a:r>
              <a:rPr lang="en-US" dirty="0"/>
              <a:t>Go to the field.</a:t>
            </a:r>
          </a:p>
          <a:p>
            <a:r>
              <a:rPr lang="en-US" dirty="0"/>
              <a:t>Look for community informant types on the tally sheet: one taxi driver and four other types.</a:t>
            </a:r>
          </a:p>
          <a:p>
            <a:r>
              <a:rPr lang="en-US" dirty="0"/>
              <a:t>Complete the tally sheet and Form As.</a:t>
            </a:r>
          </a:p>
          <a:p>
            <a:r>
              <a:rPr lang="en-US" dirty="0"/>
              <a:t>Stay with your partner or within eyesight of your partner.</a:t>
            </a:r>
          </a:p>
          <a:p>
            <a:pPr lvl="1"/>
            <a:endParaRPr lang="en-US" dirty="0"/>
          </a:p>
        </p:txBody>
      </p:sp>
      <p:pic>
        <p:nvPicPr>
          <p:cNvPr id="4" name="Graphic 3" descr="Group">
            <a:extLst>
              <a:ext uri="{FF2B5EF4-FFF2-40B4-BE49-F238E27FC236}">
                <a16:creationId xmlns:a16="http://schemas.microsoft.com/office/drawing/2014/main" id="{60FA30BC-D2E2-43E3-BB11-AC948839B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800" y="0"/>
            <a:ext cx="1657928" cy="1657928"/>
          </a:xfrm>
          <a:prstGeom prst="rect">
            <a:avLst/>
          </a:prstGeom>
        </p:spPr>
      </p:pic>
    </p:spTree>
    <p:extLst>
      <p:ext uri="{BB962C8B-B14F-4D97-AF65-F5344CB8AC3E}">
        <p14:creationId xmlns:p14="http://schemas.microsoft.com/office/powerpoint/2010/main" val="3890272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057400" y="685868"/>
            <a:ext cx="6800272" cy="1142932"/>
          </a:xfrm>
        </p:spPr>
        <p:txBody>
          <a:bodyPr/>
          <a:lstStyle/>
          <a:p>
            <a:r>
              <a:rPr lang="en-US" dirty="0"/>
              <a:t>Feedback</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752600"/>
            <a:ext cx="7550727" cy="2286000"/>
          </a:xfrm>
        </p:spPr>
        <p:txBody>
          <a:bodyPr/>
          <a:lstStyle/>
          <a:p>
            <a:r>
              <a:rPr lang="en-US" dirty="0"/>
              <a:t>Supervisors and trainers review the completed Form As for quality with each interviewer.</a:t>
            </a:r>
          </a:p>
          <a:p>
            <a:r>
              <a:rPr lang="en-US" dirty="0"/>
              <a:t>Provide feedback to each interviewer.</a:t>
            </a:r>
          </a:p>
          <a:p>
            <a:r>
              <a:rPr lang="en-US" dirty="0"/>
              <a:t>Provide feedback to the group to share what was learned in reviewing the Form As.</a:t>
            </a:r>
          </a:p>
          <a:p>
            <a:pPr lvl="1"/>
            <a:endParaRPr lang="en-US" dirty="0"/>
          </a:p>
        </p:txBody>
      </p:sp>
      <p:pic>
        <p:nvPicPr>
          <p:cNvPr id="6" name="Graphic 5" descr="Repeat">
            <a:extLst>
              <a:ext uri="{FF2B5EF4-FFF2-40B4-BE49-F238E27FC236}">
                <a16:creationId xmlns:a16="http://schemas.microsoft.com/office/drawing/2014/main" id="{CB98A315-AF17-4F10-B553-B8CD4E0D47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228600"/>
            <a:ext cx="1219200" cy="1219200"/>
          </a:xfrm>
          <a:prstGeom prst="rect">
            <a:avLst/>
          </a:prstGeom>
        </p:spPr>
      </p:pic>
    </p:spTree>
    <p:extLst>
      <p:ext uri="{BB962C8B-B14F-4D97-AF65-F5344CB8AC3E}">
        <p14:creationId xmlns:p14="http://schemas.microsoft.com/office/powerpoint/2010/main" val="30191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0D67-9036-4C74-947F-D25B3CF1E862}"/>
              </a:ext>
            </a:extLst>
          </p:cNvPr>
          <p:cNvSpPr>
            <a:spLocks noGrp="1"/>
          </p:cNvSpPr>
          <p:nvPr>
            <p:ph type="title"/>
          </p:nvPr>
        </p:nvSpPr>
        <p:spPr>
          <a:xfrm>
            <a:off x="554183" y="685868"/>
            <a:ext cx="8132617" cy="1008529"/>
          </a:xfrm>
        </p:spPr>
        <p:txBody>
          <a:bodyPr/>
          <a:lstStyle/>
          <a:p>
            <a:r>
              <a:rPr lang="en-US" dirty="0"/>
              <a:t>How do we get this information?</a:t>
            </a:r>
          </a:p>
        </p:txBody>
      </p:sp>
      <p:sp>
        <p:nvSpPr>
          <p:cNvPr id="12" name="Text Placeholder 11">
            <a:extLst>
              <a:ext uri="{FF2B5EF4-FFF2-40B4-BE49-F238E27FC236}">
                <a16:creationId xmlns:a16="http://schemas.microsoft.com/office/drawing/2014/main" id="{8C5B5EBB-F61E-4D20-9709-102895B2987E}"/>
              </a:ext>
            </a:extLst>
          </p:cNvPr>
          <p:cNvSpPr>
            <a:spLocks noGrp="1"/>
          </p:cNvSpPr>
          <p:nvPr>
            <p:ph type="body" sz="quarter" idx="10"/>
          </p:nvPr>
        </p:nvSpPr>
        <p:spPr>
          <a:xfrm>
            <a:off x="539593" y="1981200"/>
            <a:ext cx="4413408" cy="3657600"/>
          </a:xfrm>
        </p:spPr>
        <p:txBody>
          <a:bodyPr/>
          <a:lstStyle/>
          <a:p>
            <a:r>
              <a:rPr lang="en-US" sz="2800" dirty="0"/>
              <a:t>Talk to people in the community</a:t>
            </a:r>
          </a:p>
          <a:p>
            <a:endParaRPr lang="en-US" sz="2800" dirty="0"/>
          </a:p>
          <a:p>
            <a:pPr marL="0" indent="0">
              <a:buNone/>
            </a:pPr>
            <a:endParaRPr lang="en-US" dirty="0"/>
          </a:p>
        </p:txBody>
      </p:sp>
      <p:pic>
        <p:nvPicPr>
          <p:cNvPr id="4" name="Picture 3">
            <a:extLst>
              <a:ext uri="{FF2B5EF4-FFF2-40B4-BE49-F238E27FC236}">
                <a16:creationId xmlns:a16="http://schemas.microsoft.com/office/drawing/2014/main" id="{9E0FBB19-9131-46E1-9047-8B57D35AEE84}"/>
              </a:ext>
            </a:extLst>
          </p:cNvPr>
          <p:cNvPicPr>
            <a:picLocks noChangeAspect="1"/>
          </p:cNvPicPr>
          <p:nvPr/>
        </p:nvPicPr>
        <p:blipFill rotWithShape="1">
          <a:blip r:embed="rId3"/>
          <a:srcRect l="19804" t="15556" r="29869" b="44444"/>
          <a:stretch/>
        </p:blipFill>
        <p:spPr>
          <a:xfrm>
            <a:off x="5181600" y="1989306"/>
            <a:ext cx="3127505" cy="3216862"/>
          </a:xfrm>
          <a:prstGeom prst="rect">
            <a:avLst/>
          </a:prstGeom>
        </p:spPr>
      </p:pic>
    </p:spTree>
    <p:extLst>
      <p:ext uri="{BB962C8B-B14F-4D97-AF65-F5344CB8AC3E}">
        <p14:creationId xmlns:p14="http://schemas.microsoft.com/office/powerpoint/2010/main" val="3817517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a:xfrm>
            <a:off x="762000" y="609600"/>
            <a:ext cx="7772400" cy="1143000"/>
          </a:xfrm>
        </p:spPr>
        <p:txBody>
          <a:bodyPr/>
          <a:lstStyle/>
          <a:p>
            <a:pPr>
              <a:buClr>
                <a:srgbClr val="009999"/>
              </a:buClr>
              <a:buSzPct val="75000"/>
              <a:buFont typeface="Monotype Sorts" pitchFamily="2" charset="2"/>
              <a:buNone/>
            </a:pPr>
            <a:r>
              <a:rPr lang="en-US" dirty="0"/>
              <a:t>PLACE fieldwork </a:t>
            </a:r>
          </a:p>
        </p:txBody>
      </p:sp>
      <p:sp>
        <p:nvSpPr>
          <p:cNvPr id="2" name="Content Placeholder 1"/>
          <p:cNvSpPr>
            <a:spLocks noGrp="1"/>
          </p:cNvSpPr>
          <p:nvPr>
            <p:ph type="body" sz="quarter" idx="10"/>
          </p:nvPr>
        </p:nvSpPr>
        <p:spPr>
          <a:xfrm>
            <a:off x="623455" y="2192991"/>
            <a:ext cx="7550727" cy="1763806"/>
          </a:xfrm>
        </p:spPr>
        <p:txBody>
          <a:bodyPr/>
          <a:lstStyle/>
          <a:p>
            <a:pPr marL="0" indent="0">
              <a:lnSpc>
                <a:spcPct val="100000"/>
              </a:lnSpc>
              <a:buNone/>
              <a:tabLst>
                <a:tab pos="1371600" algn="l"/>
              </a:tabLst>
            </a:pPr>
            <a:r>
              <a:rPr lang="en-US" sz="2800" dirty="0">
                <a:solidFill>
                  <a:srgbClr val="E6661F"/>
                </a:solidFill>
              </a:rPr>
              <a:t>Level 1: </a:t>
            </a:r>
            <a:r>
              <a:rPr lang="en-US" sz="2800" dirty="0"/>
              <a:t>Community informant interviews</a:t>
            </a:r>
          </a:p>
          <a:p>
            <a:pPr marL="0" indent="0">
              <a:lnSpc>
                <a:spcPct val="100000"/>
              </a:lnSpc>
              <a:buNone/>
              <a:tabLst>
                <a:tab pos="1371600" algn="l"/>
              </a:tabLst>
            </a:pPr>
            <a:endParaRPr lang="en-US" sz="2800" dirty="0"/>
          </a:p>
          <a:p>
            <a:pPr marL="0" indent="0">
              <a:lnSpc>
                <a:spcPct val="100000"/>
              </a:lnSpc>
              <a:buNone/>
              <a:tabLst>
                <a:tab pos="1371600" algn="l"/>
              </a:tabLst>
            </a:pPr>
            <a:r>
              <a:rPr lang="en-US" sz="2800" b="1" dirty="0">
                <a:solidFill>
                  <a:srgbClr val="E6661F"/>
                </a:solidFill>
              </a:rPr>
              <a:t>Level 2:</a:t>
            </a:r>
            <a:r>
              <a:rPr lang="en-US" sz="2800" dirty="0">
                <a:solidFill>
                  <a:srgbClr val="E6661F"/>
                </a:solidFill>
              </a:rPr>
              <a:t> </a:t>
            </a:r>
            <a:r>
              <a:rPr lang="en-US" sz="2800" dirty="0"/>
              <a:t>Venue informant interviews and 	mapping</a:t>
            </a:r>
          </a:p>
          <a:p>
            <a:pPr marL="0" indent="0">
              <a:lnSpc>
                <a:spcPct val="100000"/>
              </a:lnSpc>
              <a:buNone/>
              <a:tabLst>
                <a:tab pos="1371600" algn="l"/>
              </a:tabLst>
            </a:pPr>
            <a:endParaRPr lang="en-US" sz="2800" dirty="0"/>
          </a:p>
          <a:p>
            <a:pPr marL="0" indent="-1005840">
              <a:lnSpc>
                <a:spcPct val="100000"/>
              </a:lnSpc>
              <a:buNone/>
              <a:tabLst>
                <a:tab pos="1371600" algn="l"/>
              </a:tabLst>
            </a:pPr>
            <a:r>
              <a:rPr lang="en-US" sz="2800" b="1" dirty="0">
                <a:solidFill>
                  <a:srgbClr val="E6661F"/>
                </a:solidFill>
              </a:rPr>
              <a:t>Level 3: </a:t>
            </a:r>
            <a:r>
              <a:rPr lang="en-US" sz="2800" dirty="0"/>
              <a:t>Patron and worker interviews and 	HIV testing</a:t>
            </a:r>
            <a:endParaRPr lang="en-US" sz="2800" dirty="0">
              <a:solidFill>
                <a:srgbClr val="FF0000"/>
              </a:solidFill>
            </a:endParaRPr>
          </a:p>
          <a:p>
            <a:pPr marL="495300" indent="-495300">
              <a:lnSpc>
                <a:spcPct val="100000"/>
              </a:lnSpc>
              <a:buNone/>
              <a:tabLst>
                <a:tab pos="1371600" algn="l"/>
              </a:tabLst>
            </a:pPr>
            <a:endParaRPr lang="en-US" sz="2800" dirty="0"/>
          </a:p>
        </p:txBody>
      </p:sp>
    </p:spTree>
    <p:extLst>
      <p:ext uri="{BB962C8B-B14F-4D97-AF65-F5344CB8AC3E}">
        <p14:creationId xmlns:p14="http://schemas.microsoft.com/office/powerpoint/2010/main" val="3634817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720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0D67-9036-4C74-947F-D25B3CF1E862}"/>
              </a:ext>
            </a:extLst>
          </p:cNvPr>
          <p:cNvSpPr>
            <a:spLocks noGrp="1"/>
          </p:cNvSpPr>
          <p:nvPr>
            <p:ph type="title"/>
          </p:nvPr>
        </p:nvSpPr>
        <p:spPr>
          <a:xfrm>
            <a:off x="554183" y="685868"/>
            <a:ext cx="8132617" cy="1008529"/>
          </a:xfrm>
        </p:spPr>
        <p:txBody>
          <a:bodyPr/>
          <a:lstStyle/>
          <a:p>
            <a:r>
              <a:rPr lang="en-US" dirty="0"/>
              <a:t>Who are community informants?</a:t>
            </a:r>
          </a:p>
        </p:txBody>
      </p:sp>
      <p:sp>
        <p:nvSpPr>
          <p:cNvPr id="12" name="Text Placeholder 11">
            <a:extLst>
              <a:ext uri="{FF2B5EF4-FFF2-40B4-BE49-F238E27FC236}">
                <a16:creationId xmlns:a16="http://schemas.microsoft.com/office/drawing/2014/main" id="{8C5B5EBB-F61E-4D20-9709-102895B2987E}"/>
              </a:ext>
            </a:extLst>
          </p:cNvPr>
          <p:cNvSpPr>
            <a:spLocks noGrp="1"/>
          </p:cNvSpPr>
          <p:nvPr>
            <p:ph type="body" sz="quarter" idx="10"/>
          </p:nvPr>
        </p:nvSpPr>
        <p:spPr>
          <a:xfrm>
            <a:off x="578565" y="1949824"/>
            <a:ext cx="4069635" cy="4374776"/>
          </a:xfrm>
        </p:spPr>
        <p:txBody>
          <a:bodyPr/>
          <a:lstStyle/>
          <a:p>
            <a:r>
              <a:rPr lang="en-US" sz="2800" dirty="0"/>
              <a:t>People who are likely to know what happens in the community, especially about where people go to meet sex partners or inject drugs</a:t>
            </a:r>
            <a:endParaRPr lang="en-US" dirty="0"/>
          </a:p>
        </p:txBody>
      </p:sp>
      <p:pic>
        <p:nvPicPr>
          <p:cNvPr id="4" name="Picture 3" descr="A sign on the side of a building&#10;&#10;Description automatically generated">
            <a:extLst>
              <a:ext uri="{FF2B5EF4-FFF2-40B4-BE49-F238E27FC236}">
                <a16:creationId xmlns:a16="http://schemas.microsoft.com/office/drawing/2014/main" id="{C700BCAB-E1E4-45EA-B1CC-6BB487287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956013"/>
            <a:ext cx="3581400" cy="2686050"/>
          </a:xfrm>
          <a:prstGeom prst="rect">
            <a:avLst/>
          </a:prstGeom>
        </p:spPr>
      </p:pic>
    </p:spTree>
    <p:extLst>
      <p:ext uri="{BB962C8B-B14F-4D97-AF65-F5344CB8AC3E}">
        <p14:creationId xmlns:p14="http://schemas.microsoft.com/office/powerpoint/2010/main" val="475071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0D67-9036-4C74-947F-D25B3CF1E862}"/>
              </a:ext>
            </a:extLst>
          </p:cNvPr>
          <p:cNvSpPr>
            <a:spLocks noGrp="1"/>
          </p:cNvSpPr>
          <p:nvPr>
            <p:ph type="title"/>
          </p:nvPr>
        </p:nvSpPr>
        <p:spPr>
          <a:xfrm>
            <a:off x="554183" y="721898"/>
            <a:ext cx="8186405" cy="1008529"/>
          </a:xfrm>
        </p:spPr>
        <p:txBody>
          <a:bodyPr/>
          <a:lstStyle/>
          <a:p>
            <a:r>
              <a:rPr lang="en-US" dirty="0"/>
              <a:t>Who are community informants?</a:t>
            </a:r>
          </a:p>
        </p:txBody>
      </p:sp>
      <p:sp>
        <p:nvSpPr>
          <p:cNvPr id="6" name="Content Placeholder 2">
            <a:extLst>
              <a:ext uri="{FF2B5EF4-FFF2-40B4-BE49-F238E27FC236}">
                <a16:creationId xmlns:a16="http://schemas.microsoft.com/office/drawing/2014/main" id="{67CA3D96-70A1-488E-8859-5CF4300529E8}"/>
              </a:ext>
            </a:extLst>
          </p:cNvPr>
          <p:cNvSpPr>
            <a:spLocks noGrp="1"/>
          </p:cNvSpPr>
          <p:nvPr>
            <p:ph type="body" sz="quarter" idx="10"/>
          </p:nvPr>
        </p:nvSpPr>
        <p:spPr>
          <a:xfrm>
            <a:off x="169515" y="1371600"/>
            <a:ext cx="4477870" cy="4370294"/>
          </a:xfrm>
        </p:spPr>
        <p:txBody>
          <a:bodyPr>
            <a:noAutofit/>
          </a:bodyPr>
          <a:lstStyle/>
          <a:p>
            <a:pPr>
              <a:buClr>
                <a:schemeClr val="accent6">
                  <a:lumMod val="75000"/>
                </a:schemeClr>
              </a:buClr>
              <a:buFont typeface="Wingdings" panose="05000000000000000000" pitchFamily="2" charset="2"/>
              <a:buChar char="§"/>
            </a:pPr>
            <a:endParaRPr lang="en-US" sz="2200" dirty="0"/>
          </a:p>
          <a:p>
            <a:pPr marL="645475" lvl="1" indent="-342900">
              <a:spcBef>
                <a:spcPts val="0"/>
              </a:spcBef>
              <a:buClr>
                <a:schemeClr val="accent6">
                  <a:lumMod val="75000"/>
                </a:schemeClr>
              </a:buClr>
              <a:buFont typeface="Wingdings" panose="05000000000000000000" pitchFamily="2" charset="2"/>
              <a:buChar char="§"/>
            </a:pPr>
            <a:r>
              <a:rPr lang="en-US" sz="2200" dirty="0">
                <a:latin typeface="Century Gothic" panose="020B0502020202020204" pitchFamily="34" charset="0"/>
              </a:rPr>
              <a:t>Taxi driver</a:t>
            </a:r>
          </a:p>
          <a:p>
            <a:pPr marL="645475" lvl="1" indent="-342900">
              <a:spcBef>
                <a:spcPts val="0"/>
              </a:spcBef>
              <a:buClr>
                <a:schemeClr val="accent6">
                  <a:lumMod val="75000"/>
                </a:schemeClr>
              </a:buClr>
              <a:buFont typeface="Wingdings" panose="05000000000000000000" pitchFamily="2" charset="2"/>
              <a:buChar char="§"/>
            </a:pPr>
            <a:r>
              <a:rPr lang="en-US" sz="2200" dirty="0">
                <a:latin typeface="Century Gothic" panose="020B0502020202020204" pitchFamily="34" charset="0"/>
              </a:rPr>
              <a:t>Truck driver</a:t>
            </a:r>
          </a:p>
          <a:p>
            <a:pPr marL="645475" lvl="1" indent="-342900">
              <a:spcBef>
                <a:spcPts val="0"/>
              </a:spcBef>
              <a:buClr>
                <a:schemeClr val="accent6">
                  <a:lumMod val="75000"/>
                </a:schemeClr>
              </a:buClr>
              <a:buFont typeface="Wingdings" panose="05000000000000000000" pitchFamily="2" charset="2"/>
              <a:buChar char="§"/>
            </a:pPr>
            <a:r>
              <a:rPr lang="en-US" sz="2200" dirty="0">
                <a:latin typeface="Century Gothic" panose="020B0502020202020204" pitchFamily="34" charset="0"/>
              </a:rPr>
              <a:t>Bar owner or worker</a:t>
            </a:r>
          </a:p>
          <a:p>
            <a:pPr marL="645475" lvl="1" indent="-342900">
              <a:spcBef>
                <a:spcPts val="0"/>
              </a:spcBef>
              <a:buClr>
                <a:schemeClr val="accent6">
                  <a:lumMod val="75000"/>
                </a:schemeClr>
              </a:buClr>
              <a:buFont typeface="Wingdings" panose="05000000000000000000" pitchFamily="2" charset="2"/>
              <a:buChar char="§"/>
            </a:pPr>
            <a:r>
              <a:rPr lang="en-US" sz="2200" dirty="0">
                <a:latin typeface="Century Gothic" panose="020B0502020202020204" pitchFamily="34" charset="0"/>
              </a:rPr>
              <a:t>Person socializing at a bar</a:t>
            </a:r>
          </a:p>
          <a:p>
            <a:pPr marL="645475" lvl="1" indent="-342900">
              <a:spcBef>
                <a:spcPts val="0"/>
              </a:spcBef>
              <a:buClr>
                <a:schemeClr val="accent6">
                  <a:lumMod val="75000"/>
                </a:schemeClr>
              </a:buClr>
              <a:buFont typeface="Wingdings" panose="05000000000000000000" pitchFamily="2" charset="2"/>
              <a:buChar char="§"/>
            </a:pPr>
            <a:r>
              <a:rPr lang="en-US" sz="2200" dirty="0">
                <a:latin typeface="Century Gothic" panose="020B0502020202020204" pitchFamily="34" charset="0"/>
              </a:rPr>
              <a:t>Security guard/car guard</a:t>
            </a:r>
          </a:p>
          <a:p>
            <a:pPr marL="645475" lvl="1" indent="-342900">
              <a:spcBef>
                <a:spcPts val="0"/>
              </a:spcBef>
              <a:buClr>
                <a:schemeClr val="accent6">
                  <a:lumMod val="75000"/>
                </a:schemeClr>
              </a:buClr>
              <a:buFont typeface="Wingdings" panose="05000000000000000000" pitchFamily="2" charset="2"/>
              <a:buChar char="§"/>
            </a:pPr>
            <a:r>
              <a:rPr lang="en-US" sz="2200" dirty="0">
                <a:latin typeface="Century Gothic" panose="020B0502020202020204" pitchFamily="34" charset="0"/>
              </a:rPr>
              <a:t>Transgender person</a:t>
            </a:r>
          </a:p>
          <a:p>
            <a:pPr marL="645475" lvl="1" indent="-342900">
              <a:spcBef>
                <a:spcPts val="0"/>
              </a:spcBef>
              <a:buClr>
                <a:schemeClr val="accent6">
                  <a:lumMod val="75000"/>
                </a:schemeClr>
              </a:buClr>
              <a:buFont typeface="Wingdings" panose="05000000000000000000" pitchFamily="2" charset="2"/>
              <a:buChar char="§"/>
            </a:pPr>
            <a:r>
              <a:rPr lang="en-US" sz="2200" dirty="0">
                <a:latin typeface="Century Gothic" panose="020B0502020202020204" pitchFamily="34" charset="0"/>
              </a:rPr>
              <a:t>Person who injects drugs</a:t>
            </a:r>
          </a:p>
          <a:p>
            <a:pPr marL="645475" lvl="1" indent="-342900">
              <a:spcBef>
                <a:spcPts val="0"/>
              </a:spcBef>
              <a:buClr>
                <a:schemeClr val="accent6">
                  <a:lumMod val="75000"/>
                </a:schemeClr>
              </a:buClr>
              <a:buFont typeface="Wingdings" panose="05000000000000000000" pitchFamily="2" charset="2"/>
              <a:buChar char="§"/>
            </a:pPr>
            <a:r>
              <a:rPr lang="en-US" sz="2200" dirty="0">
                <a:latin typeface="Century Gothic" panose="020B0502020202020204" pitchFamily="34" charset="0"/>
              </a:rPr>
              <a:t>Man who has sex with men</a:t>
            </a:r>
          </a:p>
          <a:p>
            <a:pPr marL="645475" lvl="1" indent="-342900">
              <a:spcBef>
                <a:spcPts val="0"/>
              </a:spcBef>
              <a:buClr>
                <a:schemeClr val="accent6">
                  <a:lumMod val="75000"/>
                </a:schemeClr>
              </a:buClr>
              <a:buFont typeface="Wingdings" panose="05000000000000000000" pitchFamily="2" charset="2"/>
              <a:buChar char="§"/>
            </a:pPr>
            <a:r>
              <a:rPr lang="en-US" sz="2200" dirty="0">
                <a:latin typeface="Century Gothic" panose="020B0502020202020204" pitchFamily="34" charset="0"/>
              </a:rPr>
              <a:t>Woman who exchanges sex for money</a:t>
            </a:r>
          </a:p>
          <a:p>
            <a:pPr marL="645475" lvl="1" indent="-342900">
              <a:spcBef>
                <a:spcPts val="0"/>
              </a:spcBef>
              <a:buClr>
                <a:schemeClr val="accent6">
                  <a:lumMod val="75000"/>
                </a:schemeClr>
              </a:buClr>
              <a:buFont typeface="Wingdings" panose="05000000000000000000" pitchFamily="2" charset="2"/>
              <a:buChar char="§"/>
            </a:pPr>
            <a:r>
              <a:rPr lang="en-US" sz="2200" dirty="0">
                <a:latin typeface="Century Gothic" panose="020B0502020202020204" pitchFamily="34" charset="0"/>
              </a:rPr>
              <a:t>Hairdresser</a:t>
            </a:r>
          </a:p>
          <a:p>
            <a:pPr marL="645475" lvl="1" indent="-342900">
              <a:spcBef>
                <a:spcPts val="0"/>
              </a:spcBef>
              <a:buClr>
                <a:schemeClr val="accent6">
                  <a:lumMod val="75000"/>
                </a:schemeClr>
              </a:buClr>
              <a:buFont typeface="Wingdings" panose="05000000000000000000" pitchFamily="2" charset="2"/>
              <a:buChar char="§"/>
            </a:pPr>
            <a:endParaRPr lang="en-US" sz="2200" dirty="0">
              <a:latin typeface="Century Gothic" panose="020B0502020202020204" pitchFamily="34" charset="0"/>
            </a:endParaRPr>
          </a:p>
          <a:p>
            <a:pPr marL="800100" lvl="1" indent="-342900">
              <a:spcBef>
                <a:spcPts val="0"/>
              </a:spcBef>
              <a:buClr>
                <a:schemeClr val="accent6">
                  <a:lumMod val="75000"/>
                </a:schemeClr>
              </a:buClr>
              <a:buFont typeface="Wingdings" panose="05000000000000000000" pitchFamily="2" charset="2"/>
              <a:buChar char="§"/>
            </a:pPr>
            <a:endParaRPr lang="en-US" sz="2200" dirty="0">
              <a:latin typeface="Century Gothic" panose="020B0502020202020204" pitchFamily="34" charset="0"/>
            </a:endParaRPr>
          </a:p>
        </p:txBody>
      </p:sp>
      <p:sp>
        <p:nvSpPr>
          <p:cNvPr id="7" name="Content Placeholder 6">
            <a:extLst>
              <a:ext uri="{FF2B5EF4-FFF2-40B4-BE49-F238E27FC236}">
                <a16:creationId xmlns:a16="http://schemas.microsoft.com/office/drawing/2014/main" id="{A926A6F4-EDC8-4E89-9007-CC99FC7DF11E}"/>
              </a:ext>
            </a:extLst>
          </p:cNvPr>
          <p:cNvSpPr>
            <a:spLocks noGrp="1"/>
          </p:cNvSpPr>
          <p:nvPr>
            <p:ph type="body" sz="quarter" idx="11"/>
          </p:nvPr>
        </p:nvSpPr>
        <p:spPr>
          <a:xfrm>
            <a:off x="4463484" y="1676400"/>
            <a:ext cx="4353128" cy="5334000"/>
          </a:xfrm>
        </p:spPr>
        <p:txBody>
          <a:bodyPr>
            <a:noAutofit/>
          </a:bodyPr>
          <a:lstStyle/>
          <a:p>
            <a:pPr marL="645475" lvl="1" indent="-342900">
              <a:spcBef>
                <a:spcPts val="0"/>
              </a:spcBef>
              <a:buClr>
                <a:schemeClr val="accent6">
                  <a:lumMod val="75000"/>
                </a:schemeClr>
              </a:buClr>
              <a:buFont typeface="Wingdings" panose="05000000000000000000" pitchFamily="2" charset="2"/>
              <a:buChar char="§"/>
            </a:pPr>
            <a:r>
              <a:rPr lang="en-US" sz="2200" dirty="0">
                <a:latin typeface="Century Gothic" panose="020B0502020202020204" pitchFamily="34" charset="0"/>
              </a:rPr>
              <a:t>Community leader</a:t>
            </a:r>
          </a:p>
          <a:p>
            <a:pPr marL="645475" lvl="1" indent="-342900">
              <a:spcBef>
                <a:spcPts val="0"/>
              </a:spcBef>
              <a:buClr>
                <a:schemeClr val="accent6">
                  <a:lumMod val="75000"/>
                </a:schemeClr>
              </a:buClr>
              <a:buFont typeface="Wingdings" panose="05000000000000000000" pitchFamily="2" charset="2"/>
              <a:buChar char="§"/>
            </a:pPr>
            <a:r>
              <a:rPr lang="en-US" sz="2200" dirty="0">
                <a:latin typeface="Century Gothic" panose="020B0502020202020204" pitchFamily="34" charset="0"/>
              </a:rPr>
              <a:t>Youth in school</a:t>
            </a:r>
          </a:p>
          <a:p>
            <a:pPr marL="645475" lvl="1" indent="-342900">
              <a:spcBef>
                <a:spcPts val="0"/>
              </a:spcBef>
              <a:buClr>
                <a:schemeClr val="accent6">
                  <a:lumMod val="75000"/>
                </a:schemeClr>
              </a:buClr>
              <a:buFont typeface="Wingdings" panose="05000000000000000000" pitchFamily="2" charset="2"/>
              <a:buChar char="§"/>
            </a:pPr>
            <a:r>
              <a:rPr lang="en-US" sz="2200" dirty="0">
                <a:latin typeface="Century Gothic" panose="020B0502020202020204" pitchFamily="34" charset="0"/>
              </a:rPr>
              <a:t>Youth out of school</a:t>
            </a:r>
          </a:p>
          <a:p>
            <a:pPr marL="645475" lvl="1" indent="-342900">
              <a:spcBef>
                <a:spcPts val="0"/>
              </a:spcBef>
              <a:buClr>
                <a:schemeClr val="accent6">
                  <a:lumMod val="75000"/>
                </a:schemeClr>
              </a:buClr>
              <a:buFont typeface="Wingdings" panose="05000000000000000000" pitchFamily="2" charset="2"/>
              <a:buChar char="§"/>
            </a:pPr>
            <a:r>
              <a:rPr lang="en-US" sz="2200" dirty="0">
                <a:latin typeface="Century Gothic" panose="020B0502020202020204" pitchFamily="34" charset="0"/>
              </a:rPr>
              <a:t>Military/police</a:t>
            </a:r>
          </a:p>
          <a:p>
            <a:pPr marL="645475" lvl="1" indent="-342900">
              <a:spcBef>
                <a:spcPts val="0"/>
              </a:spcBef>
              <a:buClr>
                <a:schemeClr val="accent6">
                  <a:lumMod val="75000"/>
                </a:schemeClr>
              </a:buClr>
              <a:buFont typeface="Wingdings" panose="05000000000000000000" pitchFamily="2" charset="2"/>
              <a:buChar char="§"/>
            </a:pPr>
            <a:r>
              <a:rPr lang="en-US" sz="2200" dirty="0">
                <a:latin typeface="Century Gothic" panose="020B0502020202020204" pitchFamily="34" charset="0"/>
              </a:rPr>
              <a:t>Staff of a community-based or nongovernmental organization</a:t>
            </a:r>
          </a:p>
          <a:p>
            <a:pPr marL="645475" lvl="1" indent="-342900">
              <a:spcBef>
                <a:spcPts val="0"/>
              </a:spcBef>
              <a:buClr>
                <a:schemeClr val="accent6">
                  <a:lumMod val="75000"/>
                </a:schemeClr>
              </a:buClr>
              <a:buFont typeface="Wingdings" panose="05000000000000000000" pitchFamily="2" charset="2"/>
              <a:buChar char="§"/>
            </a:pPr>
            <a:r>
              <a:rPr lang="en-US" sz="2200" dirty="0">
                <a:latin typeface="Century Gothic" panose="020B0502020202020204" pitchFamily="34" charset="0"/>
              </a:rPr>
              <a:t>Peer educator</a:t>
            </a:r>
          </a:p>
          <a:p>
            <a:pPr marL="645475" lvl="1" indent="-342900">
              <a:spcBef>
                <a:spcPts val="0"/>
              </a:spcBef>
              <a:buClr>
                <a:schemeClr val="accent6">
                  <a:lumMod val="75000"/>
                </a:schemeClr>
              </a:buClr>
              <a:buFont typeface="Wingdings" panose="05000000000000000000" pitchFamily="2" charset="2"/>
              <a:buChar char="§"/>
            </a:pPr>
            <a:r>
              <a:rPr lang="en-US" sz="2200" dirty="0">
                <a:latin typeface="Century Gothic" panose="020B0502020202020204" pitchFamily="34" charset="0"/>
              </a:rPr>
              <a:t>Community health worker</a:t>
            </a:r>
          </a:p>
          <a:p>
            <a:pPr marL="645475" lvl="1" indent="-342900">
              <a:spcBef>
                <a:spcPts val="0"/>
              </a:spcBef>
              <a:buClr>
                <a:schemeClr val="accent6">
                  <a:lumMod val="75000"/>
                </a:schemeClr>
              </a:buClr>
              <a:buFont typeface="Wingdings" panose="05000000000000000000" pitchFamily="2" charset="2"/>
              <a:buChar char="§"/>
            </a:pPr>
            <a:r>
              <a:rPr lang="en-US" sz="2200" dirty="0">
                <a:latin typeface="Century Gothic" panose="020B0502020202020204" pitchFamily="34" charset="0"/>
              </a:rPr>
              <a:t>Trader/business person</a:t>
            </a:r>
          </a:p>
          <a:p>
            <a:pPr marL="645475" lvl="1" indent="-342900">
              <a:spcBef>
                <a:spcPts val="0"/>
              </a:spcBef>
              <a:buClr>
                <a:schemeClr val="accent6">
                  <a:lumMod val="75000"/>
                </a:schemeClr>
              </a:buClr>
              <a:buFont typeface="Wingdings" panose="05000000000000000000" pitchFamily="2" charset="2"/>
              <a:buChar char="§"/>
            </a:pPr>
            <a:r>
              <a:rPr lang="en-US" sz="2200" dirty="0">
                <a:latin typeface="Century Gothic" panose="020B0502020202020204" pitchFamily="34" charset="0"/>
              </a:rPr>
              <a:t>Hawker/street vendor</a:t>
            </a:r>
          </a:p>
          <a:p>
            <a:pPr marL="645475" lvl="1" indent="-342900">
              <a:spcBef>
                <a:spcPts val="0"/>
              </a:spcBef>
              <a:buClr>
                <a:schemeClr val="accent6">
                  <a:lumMod val="75000"/>
                </a:schemeClr>
              </a:buClr>
              <a:buFont typeface="Wingdings" panose="05000000000000000000" pitchFamily="2" charset="2"/>
              <a:buChar char="§"/>
            </a:pPr>
            <a:r>
              <a:rPr lang="en-US" sz="2200" dirty="0">
                <a:latin typeface="Century Gothic" panose="020B0502020202020204" pitchFamily="34" charset="0"/>
              </a:rPr>
              <a:t>Unemployed/person loitering</a:t>
            </a:r>
          </a:p>
          <a:p>
            <a:pPr marL="800100" indent="-342900">
              <a:spcBef>
                <a:spcPts val="0"/>
              </a:spcBef>
              <a:buClr>
                <a:schemeClr val="accent6">
                  <a:lumMod val="75000"/>
                </a:schemeClr>
              </a:buClr>
              <a:buFont typeface="Wingdings" panose="05000000000000000000" pitchFamily="2" charset="2"/>
              <a:buChar char="§"/>
            </a:pPr>
            <a:endParaRPr lang="en-US" sz="2200" dirty="0"/>
          </a:p>
        </p:txBody>
      </p:sp>
    </p:spTree>
    <p:extLst>
      <p:ext uri="{BB962C8B-B14F-4D97-AF65-F5344CB8AC3E}">
        <p14:creationId xmlns:p14="http://schemas.microsoft.com/office/powerpoint/2010/main" val="205605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04800"/>
            <a:ext cx="7885545" cy="1008529"/>
          </a:xfrm>
        </p:spPr>
        <p:txBody>
          <a:bodyPr>
            <a:normAutofit fontScale="90000"/>
          </a:bodyPr>
          <a:lstStyle/>
          <a:p>
            <a:r>
              <a:rPr lang="en-US" dirty="0"/>
              <a:t>Key populations as community informants</a:t>
            </a:r>
          </a:p>
        </p:txBody>
      </p:sp>
      <p:sp>
        <p:nvSpPr>
          <p:cNvPr id="6" name="Content Placeholder 5"/>
          <p:cNvSpPr>
            <a:spLocks noGrp="1"/>
          </p:cNvSpPr>
          <p:nvPr>
            <p:ph type="body" sz="quarter" idx="10"/>
          </p:nvPr>
        </p:nvSpPr>
        <p:spPr>
          <a:xfrm>
            <a:off x="533400" y="1828800"/>
            <a:ext cx="6005945" cy="3173506"/>
          </a:xfrm>
        </p:spPr>
        <p:txBody>
          <a:bodyPr>
            <a:noAutofit/>
          </a:bodyPr>
          <a:lstStyle/>
          <a:p>
            <a:r>
              <a:rPr lang="en-US" sz="2500" b="0" dirty="0"/>
              <a:t>Key populations are at greater risk for HIV.</a:t>
            </a:r>
          </a:p>
          <a:p>
            <a:r>
              <a:rPr lang="en-US" sz="2500" b="0" dirty="0"/>
              <a:t>Venues visited by these populations are important for prevention efforts.</a:t>
            </a:r>
          </a:p>
          <a:p>
            <a:r>
              <a:rPr lang="en-US" sz="2500" b="0" dirty="0"/>
              <a:t>Key population members themselves will know these venues best.</a:t>
            </a:r>
          </a:p>
          <a:p>
            <a:r>
              <a:rPr lang="en-US" sz="2500" b="0" dirty="0"/>
              <a:t>Sometimes these types of informants are difficult to find during the day.</a:t>
            </a:r>
          </a:p>
          <a:p>
            <a:endParaRPr lang="en-US" sz="2500" dirty="0"/>
          </a:p>
        </p:txBody>
      </p:sp>
      <p:pic>
        <p:nvPicPr>
          <p:cNvPr id="3" name="Picture 2" descr="A group of people walking down a dirt road&#10;&#10;Description automatically generated">
            <a:extLst>
              <a:ext uri="{FF2B5EF4-FFF2-40B4-BE49-F238E27FC236}">
                <a16:creationId xmlns:a16="http://schemas.microsoft.com/office/drawing/2014/main" id="{80B0BFDC-EBA7-4F8C-82D5-F716F0FE5B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9936"/>
          <a:stretch/>
        </p:blipFill>
        <p:spPr>
          <a:xfrm>
            <a:off x="6550175" y="2057400"/>
            <a:ext cx="2365225" cy="2515743"/>
          </a:xfrm>
          <a:prstGeom prst="rect">
            <a:avLst/>
          </a:prstGeom>
        </p:spPr>
      </p:pic>
    </p:spTree>
    <p:extLst>
      <p:ext uri="{BB962C8B-B14F-4D97-AF65-F5344CB8AC3E}">
        <p14:creationId xmlns:p14="http://schemas.microsoft.com/office/powerpoint/2010/main" val="271568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227" y="762000"/>
            <a:ext cx="7885545" cy="1008529"/>
          </a:xfrm>
        </p:spPr>
        <p:txBody>
          <a:bodyPr/>
          <a:lstStyle/>
          <a:p>
            <a:r>
              <a:rPr lang="en-US" dirty="0"/>
              <a:t>Knowledge, not occupation</a:t>
            </a:r>
          </a:p>
        </p:txBody>
      </p:sp>
      <p:sp>
        <p:nvSpPr>
          <p:cNvPr id="3" name="Content Placeholder 2"/>
          <p:cNvSpPr>
            <a:spLocks noGrp="1"/>
          </p:cNvSpPr>
          <p:nvPr>
            <p:ph type="body" sz="quarter" idx="10"/>
          </p:nvPr>
        </p:nvSpPr>
        <p:spPr>
          <a:xfrm>
            <a:off x="533401" y="1770528"/>
            <a:ext cx="4952999" cy="4554071"/>
          </a:xfrm>
        </p:spPr>
        <p:txBody>
          <a:bodyPr/>
          <a:lstStyle/>
          <a:p>
            <a:r>
              <a:rPr lang="en-US" b="0" dirty="0"/>
              <a:t>Select community informants because of what they are likely to know, not because of their job or occupation.</a:t>
            </a:r>
          </a:p>
          <a:p>
            <a:r>
              <a:rPr lang="en-US" b="0" dirty="0"/>
              <a:t>For example, a man at a bar is approached to be a community informant. It is not necessary to ask his occupation because he is approached as a bar patron.</a:t>
            </a:r>
          </a:p>
          <a:p>
            <a:endParaRPr lang="en-US" dirty="0"/>
          </a:p>
        </p:txBody>
      </p:sp>
      <p:pic>
        <p:nvPicPr>
          <p:cNvPr id="5" name="Picture 4" descr="A group of people in a room&#10;&#10;Description automatically generated">
            <a:extLst>
              <a:ext uri="{FF2B5EF4-FFF2-40B4-BE49-F238E27FC236}">
                <a16:creationId xmlns:a16="http://schemas.microsoft.com/office/drawing/2014/main" id="{9C4E5285-8E6A-4928-AA72-77C4F8490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981200"/>
            <a:ext cx="3306059" cy="247635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885545" cy="1008529"/>
          </a:xfrm>
        </p:spPr>
        <p:txBody>
          <a:bodyPr/>
          <a:lstStyle/>
          <a:p>
            <a:r>
              <a:rPr lang="en-US" dirty="0"/>
              <a:t>Targeted community informant types</a:t>
            </a:r>
          </a:p>
        </p:txBody>
      </p:sp>
      <p:sp>
        <p:nvSpPr>
          <p:cNvPr id="3" name="Content Placeholder 2"/>
          <p:cNvSpPr>
            <a:spLocks noGrp="1"/>
          </p:cNvSpPr>
          <p:nvPr>
            <p:ph type="body" sz="quarter" idx="10"/>
          </p:nvPr>
        </p:nvSpPr>
        <p:spPr>
          <a:xfrm>
            <a:off x="533400" y="1905000"/>
            <a:ext cx="7550727" cy="3478306"/>
          </a:xfrm>
        </p:spPr>
        <p:txBody>
          <a:bodyPr>
            <a:noAutofit/>
          </a:bodyPr>
          <a:lstStyle/>
          <a:p>
            <a:r>
              <a:rPr lang="en-US" sz="2500" b="0" dirty="0"/>
              <a:t>For each type of informant, there is a target number. This ensures that a variety of venues are named.</a:t>
            </a:r>
          </a:p>
          <a:p>
            <a:r>
              <a:rPr lang="en-US" sz="2500" b="0" dirty="0"/>
              <a:t>The Fieldwork Supervisor will assign target numbers of community informant types to each interviewer. The targets will appear on the Interviewer Target and Tally Sheet that you will be given to document your work.</a:t>
            </a:r>
          </a:p>
        </p:txBody>
      </p:sp>
    </p:spTree>
  </p:cSld>
  <p:clrMapOvr>
    <a:masterClrMapping/>
  </p:clrMapOvr>
</p:sld>
</file>

<file path=ppt/theme/theme1.xml><?xml version="1.0" encoding="utf-8"?>
<a:theme xmlns:a="http://schemas.openxmlformats.org/drawingml/2006/main" name="PLAC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E18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LACE Powerpoint template Sept 25 2017_DT" id="{B2C70EE9-66DA-44AC-807F-B1F66D986066}" vid="{45467241-3CA5-4B39-9C3C-977EF5EDFD3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CE Powerpoint template Sept 25 2017_DT" id="{B2C70EE9-66DA-44AC-807F-B1F66D986066}" vid="{006E25EE-B0A8-48E6-9489-B55974905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PLACE Powerpoint template</Template>
  <TotalTime>3261</TotalTime>
  <Words>4643</Words>
  <Application>Microsoft Office PowerPoint</Application>
  <PresentationFormat>On-screen Show (4:3)</PresentationFormat>
  <Paragraphs>340</Paragraphs>
  <Slides>41</Slides>
  <Notes>41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41</vt:i4>
      </vt:variant>
    </vt:vector>
  </HeadingPairs>
  <TitlesOfParts>
    <vt:vector size="53" baseType="lpstr">
      <vt:lpstr>Arial</vt:lpstr>
      <vt:lpstr>Arial Black</vt:lpstr>
      <vt:lpstr>Calibri</vt:lpstr>
      <vt:lpstr>Century Gothic</vt:lpstr>
      <vt:lpstr>Courier New</vt:lpstr>
      <vt:lpstr>Futura Lt BT</vt:lpstr>
      <vt:lpstr>Futura LT Pro Book</vt:lpstr>
      <vt:lpstr>Monotype Sorts</vt:lpstr>
      <vt:lpstr>Tahoma</vt:lpstr>
      <vt:lpstr>Wingdings</vt:lpstr>
      <vt:lpstr>PLACE Powerpoint template</vt:lpstr>
      <vt:lpstr>Custom Design</vt:lpstr>
      <vt:lpstr>PowerPoint Presentation</vt:lpstr>
      <vt:lpstr>PLACE Fieldwork </vt:lpstr>
      <vt:lpstr>Purpose of community informant interviews</vt:lpstr>
      <vt:lpstr>How do we get this information?</vt:lpstr>
      <vt:lpstr>Who are community informants?</vt:lpstr>
      <vt:lpstr>Who are community informants?</vt:lpstr>
      <vt:lpstr>Key populations as community informants</vt:lpstr>
      <vt:lpstr>Knowledge, not occupation</vt:lpstr>
      <vt:lpstr>Targeted community informant types</vt:lpstr>
      <vt:lpstr>Tally Sheet</vt:lpstr>
      <vt:lpstr>PowerPoint Presentation</vt:lpstr>
      <vt:lpstr>PowerPoint Presentation</vt:lpstr>
      <vt:lpstr>Boundaries of selected area</vt:lpstr>
      <vt:lpstr>Priority prevention areas</vt:lpstr>
      <vt:lpstr>PowerPoint Presentation</vt:lpstr>
      <vt:lpstr>Interviewer numbers</vt:lpstr>
      <vt:lpstr>Fact Sheet</vt:lpstr>
      <vt:lpstr>PowerPoint Presentation</vt:lpstr>
      <vt:lpstr>PowerPoint Presentation</vt:lpstr>
      <vt:lpstr>PowerPoint Presentation</vt:lpstr>
      <vt:lpstr>PowerPoint Presentation</vt:lpstr>
      <vt:lpstr>Activity: Read the questions </vt:lpstr>
      <vt:lpstr>Observe: Role-play</vt:lpstr>
      <vt:lpstr>Activity: Practice</vt:lpstr>
      <vt:lpstr>Fact Sheet</vt:lpstr>
      <vt:lpstr>PowerPoint Presentation</vt:lpstr>
      <vt:lpstr>Activity: Read the fact sheet </vt:lpstr>
      <vt:lpstr>PowerPoint Presentation</vt:lpstr>
      <vt:lpstr>PowerPoint Presentation</vt:lpstr>
      <vt:lpstr>Steps</vt:lpstr>
      <vt:lpstr>Observe: Role-play</vt:lpstr>
      <vt:lpstr>Activity: Practice</vt:lpstr>
      <vt:lpstr>Activity: Practice outside</vt:lpstr>
      <vt:lpstr>Discussion</vt:lpstr>
      <vt:lpstr>Things to avoid (1)</vt:lpstr>
      <vt:lpstr>Things to avoid (2)</vt:lpstr>
      <vt:lpstr>PowerPoint Presentation</vt:lpstr>
      <vt:lpstr>Activity: Practice fieldwork</vt:lpstr>
      <vt:lpstr>Feedback</vt:lpstr>
      <vt:lpstr>PLACE fieldwork </vt:lpstr>
      <vt:lpstr>PowerPoint Presentation</vt:lpstr>
    </vt:vector>
  </TitlesOfParts>
  <Company>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Informant Interviews</dc:title>
  <dc:creator>CH</dc:creator>
  <cp:lastModifiedBy>McGill, Deborah</cp:lastModifiedBy>
  <cp:revision>206</cp:revision>
  <cp:lastPrinted>2019-09-10T13:49:19Z</cp:lastPrinted>
  <dcterms:created xsi:type="dcterms:W3CDTF">2013-04-03T01:54:09Z</dcterms:created>
  <dcterms:modified xsi:type="dcterms:W3CDTF">2019-09-23T19:55:04Z</dcterms:modified>
</cp:coreProperties>
</file>